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82" r:id="rId2"/>
    <p:sldId id="260" r:id="rId3"/>
    <p:sldId id="274" r:id="rId4"/>
    <p:sldId id="262" r:id="rId5"/>
    <p:sldId id="259" r:id="rId6"/>
    <p:sldId id="276" r:id="rId7"/>
    <p:sldId id="277" r:id="rId8"/>
    <p:sldId id="279" r:id="rId9"/>
    <p:sldId id="280" r:id="rId10"/>
    <p:sldId id="281" r:id="rId11"/>
    <p:sldId id="268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9D14"/>
    <a:srgbClr val="20FA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45"/>
    <p:restoredTop sz="75955"/>
  </p:normalViewPr>
  <p:slideViewPr>
    <p:cSldViewPr snapToGrid="0" snapToObjects="1">
      <p:cViewPr>
        <p:scale>
          <a:sx n="85" d="100"/>
          <a:sy n="85" d="100"/>
        </p:scale>
        <p:origin x="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commentAuthors" Target="commentAuthor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A7654E1-9CF9-D249-9921-E753FF2C5ADA}" type="doc">
      <dgm:prSet loTypeId="urn:microsoft.com/office/officeart/2005/8/layout/chevron1" loCatId="" qsTypeId="urn:microsoft.com/office/officeart/2005/8/quickstyle/simple4" qsCatId="simple" csTypeId="urn:microsoft.com/office/officeart/2005/8/colors/colorful5" csCatId="colorful" phldr="1"/>
      <dgm:spPr/>
    </dgm:pt>
    <dgm:pt modelId="{0C4EE798-1845-154D-93CC-1FA6DDB74060}">
      <dgm:prSet phldrT="[Text]"/>
      <dgm:spPr/>
      <dgm:t>
        <a:bodyPr/>
        <a:lstStyle/>
        <a:p>
          <a:r>
            <a:rPr lang="en-US" smtClean="0"/>
            <a:t>Data Collection</a:t>
          </a:r>
          <a:endParaRPr lang="en-US" dirty="0"/>
        </a:p>
      </dgm:t>
    </dgm:pt>
    <dgm:pt modelId="{6CBC5AAB-CFC9-4742-B4AB-C7362977F910}" type="parTrans" cxnId="{186D086B-7EC3-9B48-888A-8AAE3044E83A}">
      <dgm:prSet/>
      <dgm:spPr/>
      <dgm:t>
        <a:bodyPr/>
        <a:lstStyle/>
        <a:p>
          <a:endParaRPr lang="en-US"/>
        </a:p>
      </dgm:t>
    </dgm:pt>
    <dgm:pt modelId="{53AF654C-6E75-AD4F-A379-590536FBF31D}" type="sibTrans" cxnId="{186D086B-7EC3-9B48-888A-8AAE3044E83A}">
      <dgm:prSet/>
      <dgm:spPr/>
      <dgm:t>
        <a:bodyPr/>
        <a:lstStyle/>
        <a:p>
          <a:endParaRPr lang="en-US"/>
        </a:p>
      </dgm:t>
    </dgm:pt>
    <dgm:pt modelId="{7B4E400B-60F4-0B49-9061-820B6FD356ED}">
      <dgm:prSet phldrT="[Text]"/>
      <dgm:spPr/>
      <dgm:t>
        <a:bodyPr/>
        <a:lstStyle/>
        <a:p>
          <a:r>
            <a:rPr lang="en-US" dirty="0" smtClean="0"/>
            <a:t>Modeling</a:t>
          </a:r>
          <a:endParaRPr lang="en-US" dirty="0"/>
        </a:p>
      </dgm:t>
    </dgm:pt>
    <dgm:pt modelId="{F5D9BA10-DC16-304E-A2EC-13B30EF2FC74}" type="parTrans" cxnId="{D700814E-F2B0-FC46-BA1E-2FCA9BD81868}">
      <dgm:prSet/>
      <dgm:spPr/>
      <dgm:t>
        <a:bodyPr/>
        <a:lstStyle/>
        <a:p>
          <a:endParaRPr lang="en-US"/>
        </a:p>
      </dgm:t>
    </dgm:pt>
    <dgm:pt modelId="{BDBEBFDF-0F5B-5245-AD90-5C5B7BAFF1BC}" type="sibTrans" cxnId="{D700814E-F2B0-FC46-BA1E-2FCA9BD81868}">
      <dgm:prSet/>
      <dgm:spPr/>
      <dgm:t>
        <a:bodyPr/>
        <a:lstStyle/>
        <a:p>
          <a:endParaRPr lang="en-US"/>
        </a:p>
      </dgm:t>
    </dgm:pt>
    <dgm:pt modelId="{FEB96863-C86E-7346-AADC-E5962099174A}">
      <dgm:prSet phldrT="[Text]"/>
      <dgm:spPr/>
      <dgm:t>
        <a:bodyPr/>
        <a:lstStyle/>
        <a:p>
          <a:r>
            <a:rPr lang="en-US" smtClean="0"/>
            <a:t>Evaluation</a:t>
          </a:r>
          <a:endParaRPr lang="en-US" dirty="0"/>
        </a:p>
      </dgm:t>
    </dgm:pt>
    <dgm:pt modelId="{53AEBD50-1F59-B046-B667-7CC162A9903F}" type="parTrans" cxnId="{122F2D26-D675-A041-82C8-4630E54EE256}">
      <dgm:prSet/>
      <dgm:spPr/>
      <dgm:t>
        <a:bodyPr/>
        <a:lstStyle/>
        <a:p>
          <a:endParaRPr lang="en-US"/>
        </a:p>
      </dgm:t>
    </dgm:pt>
    <dgm:pt modelId="{2FDDD6C8-19B6-0645-A808-BE1D2F5F5F68}" type="sibTrans" cxnId="{122F2D26-D675-A041-82C8-4630E54EE256}">
      <dgm:prSet/>
      <dgm:spPr/>
      <dgm:t>
        <a:bodyPr/>
        <a:lstStyle/>
        <a:p>
          <a:endParaRPr lang="en-US"/>
        </a:p>
      </dgm:t>
    </dgm:pt>
    <dgm:pt modelId="{A0AC4C61-507B-5945-A26E-2A4C24DC6118}">
      <dgm:prSet/>
      <dgm:spPr/>
      <dgm:t>
        <a:bodyPr/>
        <a:lstStyle/>
        <a:p>
          <a:r>
            <a:rPr lang="en-US" smtClean="0"/>
            <a:t>Visualization</a:t>
          </a:r>
          <a:endParaRPr lang="en-US" dirty="0"/>
        </a:p>
      </dgm:t>
    </dgm:pt>
    <dgm:pt modelId="{EACFA997-A95B-454D-AE8D-1CBB292EBF1B}" type="parTrans" cxnId="{BF6FB91D-15C2-0448-A440-98F34E546B4B}">
      <dgm:prSet/>
      <dgm:spPr/>
      <dgm:t>
        <a:bodyPr/>
        <a:lstStyle/>
        <a:p>
          <a:endParaRPr lang="en-US"/>
        </a:p>
      </dgm:t>
    </dgm:pt>
    <dgm:pt modelId="{B242CC64-3672-A244-87F5-4C2A20EBCC4F}" type="sibTrans" cxnId="{BF6FB91D-15C2-0448-A440-98F34E546B4B}">
      <dgm:prSet/>
      <dgm:spPr/>
      <dgm:t>
        <a:bodyPr/>
        <a:lstStyle/>
        <a:p>
          <a:endParaRPr lang="en-US"/>
        </a:p>
      </dgm:t>
    </dgm:pt>
    <dgm:pt modelId="{80F426CD-1D60-8346-8259-BF207FD3C808}" type="pres">
      <dgm:prSet presAssocID="{DA7654E1-9CF9-D249-9921-E753FF2C5ADA}" presName="Name0" presStyleCnt="0">
        <dgm:presLayoutVars>
          <dgm:dir/>
          <dgm:animLvl val="lvl"/>
          <dgm:resizeHandles val="exact"/>
        </dgm:presLayoutVars>
      </dgm:prSet>
      <dgm:spPr/>
    </dgm:pt>
    <dgm:pt modelId="{15FA0A81-BB3E-AB4B-A020-BC3666B67368}" type="pres">
      <dgm:prSet presAssocID="{0C4EE798-1845-154D-93CC-1FA6DDB74060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E0B734-E90D-E64A-8A78-CDD5BCE8972C}" type="pres">
      <dgm:prSet presAssocID="{53AF654C-6E75-AD4F-A379-590536FBF31D}" presName="parTxOnlySpace" presStyleCnt="0"/>
      <dgm:spPr/>
    </dgm:pt>
    <dgm:pt modelId="{A22CA170-60C8-064F-8D94-F4CC73F38F7F}" type="pres">
      <dgm:prSet presAssocID="{7B4E400B-60F4-0B49-9061-820B6FD356E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FA450-818B-164C-B064-99D7C912DDBB}" type="pres">
      <dgm:prSet presAssocID="{BDBEBFDF-0F5B-5245-AD90-5C5B7BAFF1BC}" presName="parTxOnlySpace" presStyleCnt="0"/>
      <dgm:spPr/>
    </dgm:pt>
    <dgm:pt modelId="{9F0D7C2E-5B85-4442-801D-26CE5C692745}" type="pres">
      <dgm:prSet presAssocID="{FEB96863-C86E-7346-AADC-E5962099174A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0801EC-B6AD-FF4B-99F1-A4F68BF53745}" type="pres">
      <dgm:prSet presAssocID="{2FDDD6C8-19B6-0645-A808-BE1D2F5F5F68}" presName="parTxOnlySpace" presStyleCnt="0"/>
      <dgm:spPr/>
    </dgm:pt>
    <dgm:pt modelId="{B8353311-8AE8-B541-A9A5-897E8ABF4EDE}" type="pres">
      <dgm:prSet presAssocID="{A0AC4C61-507B-5945-A26E-2A4C24DC6118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0F2CCD-BFFB-FF42-8B26-BD3924097807}" type="presOf" srcId="{0C4EE798-1845-154D-93CC-1FA6DDB74060}" destId="{15FA0A81-BB3E-AB4B-A020-BC3666B67368}" srcOrd="0" destOrd="0" presId="urn:microsoft.com/office/officeart/2005/8/layout/chevron1"/>
    <dgm:cxn modelId="{22973F4A-3879-0148-A548-9F9EA40F8696}" type="presOf" srcId="{A0AC4C61-507B-5945-A26E-2A4C24DC6118}" destId="{B8353311-8AE8-B541-A9A5-897E8ABF4EDE}" srcOrd="0" destOrd="0" presId="urn:microsoft.com/office/officeart/2005/8/layout/chevron1"/>
    <dgm:cxn modelId="{81B9A556-DDC9-5343-8C63-D01789865799}" type="presOf" srcId="{7B4E400B-60F4-0B49-9061-820B6FD356ED}" destId="{A22CA170-60C8-064F-8D94-F4CC73F38F7F}" srcOrd="0" destOrd="0" presId="urn:microsoft.com/office/officeart/2005/8/layout/chevron1"/>
    <dgm:cxn modelId="{2D08D12A-A54A-BF43-A7C0-36A17A951F4A}" type="presOf" srcId="{FEB96863-C86E-7346-AADC-E5962099174A}" destId="{9F0D7C2E-5B85-4442-801D-26CE5C692745}" srcOrd="0" destOrd="0" presId="urn:microsoft.com/office/officeart/2005/8/layout/chevron1"/>
    <dgm:cxn modelId="{C20F0E00-778A-AC4D-AF87-A76CCBA49828}" type="presOf" srcId="{DA7654E1-9CF9-D249-9921-E753FF2C5ADA}" destId="{80F426CD-1D60-8346-8259-BF207FD3C808}" srcOrd="0" destOrd="0" presId="urn:microsoft.com/office/officeart/2005/8/layout/chevron1"/>
    <dgm:cxn modelId="{186D086B-7EC3-9B48-888A-8AAE3044E83A}" srcId="{DA7654E1-9CF9-D249-9921-E753FF2C5ADA}" destId="{0C4EE798-1845-154D-93CC-1FA6DDB74060}" srcOrd="0" destOrd="0" parTransId="{6CBC5AAB-CFC9-4742-B4AB-C7362977F910}" sibTransId="{53AF654C-6E75-AD4F-A379-590536FBF31D}"/>
    <dgm:cxn modelId="{122F2D26-D675-A041-82C8-4630E54EE256}" srcId="{DA7654E1-9CF9-D249-9921-E753FF2C5ADA}" destId="{FEB96863-C86E-7346-AADC-E5962099174A}" srcOrd="2" destOrd="0" parTransId="{53AEBD50-1F59-B046-B667-7CC162A9903F}" sibTransId="{2FDDD6C8-19B6-0645-A808-BE1D2F5F5F68}"/>
    <dgm:cxn modelId="{D700814E-F2B0-FC46-BA1E-2FCA9BD81868}" srcId="{DA7654E1-9CF9-D249-9921-E753FF2C5ADA}" destId="{7B4E400B-60F4-0B49-9061-820B6FD356ED}" srcOrd="1" destOrd="0" parTransId="{F5D9BA10-DC16-304E-A2EC-13B30EF2FC74}" sibTransId="{BDBEBFDF-0F5B-5245-AD90-5C5B7BAFF1BC}"/>
    <dgm:cxn modelId="{BF6FB91D-15C2-0448-A440-98F34E546B4B}" srcId="{DA7654E1-9CF9-D249-9921-E753FF2C5ADA}" destId="{A0AC4C61-507B-5945-A26E-2A4C24DC6118}" srcOrd="3" destOrd="0" parTransId="{EACFA997-A95B-454D-AE8D-1CBB292EBF1B}" sibTransId="{B242CC64-3672-A244-87F5-4C2A20EBCC4F}"/>
    <dgm:cxn modelId="{BD7C4DAD-C1BE-DD40-977A-692140A1A63E}" type="presParOf" srcId="{80F426CD-1D60-8346-8259-BF207FD3C808}" destId="{15FA0A81-BB3E-AB4B-A020-BC3666B67368}" srcOrd="0" destOrd="0" presId="urn:microsoft.com/office/officeart/2005/8/layout/chevron1"/>
    <dgm:cxn modelId="{0D5D1FEC-76B4-FB43-A933-BEFDFA993E9A}" type="presParOf" srcId="{80F426CD-1D60-8346-8259-BF207FD3C808}" destId="{7DE0B734-E90D-E64A-8A78-CDD5BCE8972C}" srcOrd="1" destOrd="0" presId="urn:microsoft.com/office/officeart/2005/8/layout/chevron1"/>
    <dgm:cxn modelId="{EAFFC491-A294-3A45-971A-191E17D2C6F7}" type="presParOf" srcId="{80F426CD-1D60-8346-8259-BF207FD3C808}" destId="{A22CA170-60C8-064F-8D94-F4CC73F38F7F}" srcOrd="2" destOrd="0" presId="urn:microsoft.com/office/officeart/2005/8/layout/chevron1"/>
    <dgm:cxn modelId="{48F9A781-A92B-A44F-A08E-34E782E31263}" type="presParOf" srcId="{80F426CD-1D60-8346-8259-BF207FD3C808}" destId="{9FCFA450-818B-164C-B064-99D7C912DDBB}" srcOrd="3" destOrd="0" presId="urn:microsoft.com/office/officeart/2005/8/layout/chevron1"/>
    <dgm:cxn modelId="{324B7576-1C55-7F4F-B9A8-93BDA225303E}" type="presParOf" srcId="{80F426CD-1D60-8346-8259-BF207FD3C808}" destId="{9F0D7C2E-5B85-4442-801D-26CE5C692745}" srcOrd="4" destOrd="0" presId="urn:microsoft.com/office/officeart/2005/8/layout/chevron1"/>
    <dgm:cxn modelId="{83D5D41A-1CD8-3248-8537-568D663B0A6D}" type="presParOf" srcId="{80F426CD-1D60-8346-8259-BF207FD3C808}" destId="{D80801EC-B6AD-FF4B-99F1-A4F68BF53745}" srcOrd="5" destOrd="0" presId="urn:microsoft.com/office/officeart/2005/8/layout/chevron1"/>
    <dgm:cxn modelId="{175CC4AB-AF62-4548-8318-8B30F50B8A9E}" type="presParOf" srcId="{80F426CD-1D60-8346-8259-BF207FD3C808}" destId="{B8353311-8AE8-B541-A9A5-897E8ABF4EDE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3C9EF1-971D-0B40-8632-3AA421A3E988}" type="doc">
      <dgm:prSet loTypeId="urn:microsoft.com/office/officeart/2005/8/layout/hProcess4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9D6208A-2C83-9043-91B8-B843C835411E}">
      <dgm:prSet phldrT="[Text]"/>
      <dgm:spPr/>
      <dgm:t>
        <a:bodyPr/>
        <a:lstStyle/>
        <a:p>
          <a:r>
            <a:rPr lang="en-US" smtClean="0"/>
            <a:t>Beautiful</a:t>
          </a:r>
          <a:r>
            <a:rPr lang="en-US" baseline="0" smtClean="0"/>
            <a:t> Soup</a:t>
          </a:r>
        </a:p>
        <a:p>
          <a:r>
            <a:rPr lang="en-US" baseline="0" smtClean="0"/>
            <a:t>MongoDB</a:t>
          </a:r>
          <a:endParaRPr lang="en-US" dirty="0"/>
        </a:p>
      </dgm:t>
    </dgm:pt>
    <dgm:pt modelId="{068163D3-6224-384A-B0A8-210EF464BB3F}" type="parTrans" cxnId="{95E9FACC-BBC8-A049-BF35-3C4958CA122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AC90A15-B6D3-1248-A5BC-63806F3B5509}" type="sibTrans" cxnId="{95E9FACC-BBC8-A049-BF35-3C4958CA122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48DEFD9-95FA-544C-99AE-4DF11001B00B}">
      <dgm:prSet phldrT="[Text]"/>
      <dgm:spPr/>
      <dgm:t>
        <a:bodyPr/>
        <a:lstStyle/>
        <a:p>
          <a:r>
            <a:rPr lang="en-US" dirty="0" smtClean="0"/>
            <a:t>Scrape Yelp</a:t>
          </a:r>
          <a:endParaRPr lang="en-US" dirty="0"/>
        </a:p>
      </dgm:t>
    </dgm:pt>
    <dgm:pt modelId="{E91E0B3C-1FE9-2341-998D-FDA4ACFD791E}" type="parTrans" cxnId="{03D7DB84-D12E-8D43-A4D4-3003BA15AF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4498D87-114E-9A41-A360-914B79236A4A}" type="sibTrans" cxnId="{03D7DB84-D12E-8D43-A4D4-3003BA15AF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8CFA736-1106-B648-884F-FAB4112AE97C}">
      <dgm:prSet phldrT="[Text]"/>
      <dgm:spPr/>
      <dgm:t>
        <a:bodyPr/>
        <a:lstStyle/>
        <a:p>
          <a:r>
            <a:rPr lang="en-US" dirty="0" smtClean="0"/>
            <a:t>User Data (Elite)</a:t>
          </a:r>
          <a:endParaRPr lang="en-US" dirty="0"/>
        </a:p>
      </dgm:t>
    </dgm:pt>
    <dgm:pt modelId="{51406E31-17D6-8D45-A245-E8F2A58861DB}" type="parTrans" cxnId="{FB7D299F-4089-5A49-A8BB-BEC4D2486BE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AF5AEAF-9A1B-EC46-B7D4-EBE5FCEF87AE}" type="sibTrans" cxnId="{FB7D299F-4089-5A49-A8BB-BEC4D2486BE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8850D57-E589-814B-B512-7766B615A12C}">
      <dgm:prSet phldrT="[Text]"/>
      <dgm:spPr/>
      <dgm:t>
        <a:bodyPr/>
        <a:lstStyle/>
        <a:p>
          <a:r>
            <a:rPr lang="en-US" smtClean="0"/>
            <a:t>iGraph/Graphtools</a:t>
          </a:r>
        </a:p>
        <a:p>
          <a:r>
            <a:rPr lang="en-US" smtClean="0"/>
            <a:t>Amazon</a:t>
          </a:r>
          <a:r>
            <a:rPr lang="en-US" baseline="0" smtClean="0"/>
            <a:t> EC2</a:t>
          </a:r>
          <a:endParaRPr lang="en-US" dirty="0"/>
        </a:p>
      </dgm:t>
    </dgm:pt>
    <dgm:pt modelId="{3CC38842-3861-B449-BDFF-DB7A7B9F3FF9}" type="parTrans" cxnId="{86CD1917-303C-8D49-BCA8-96225B2DB42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C533AA7-BD15-8E45-83DE-92970E85C92A}" type="sibTrans" cxnId="{86CD1917-303C-8D49-BCA8-96225B2DB42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6959FA8-9DFF-1749-9166-386104EBA49A}">
      <dgm:prSet phldrT="[Text]"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93981BC2-C6E7-6F4F-919C-9B6D4AE2C7B8}" type="parTrans" cxnId="{9E92BC55-9173-2C41-B6E9-61908D7E672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7174930-47D8-C546-B004-5B1DFBDA6349}" type="sibTrans" cxnId="{9E92BC55-9173-2C41-B6E9-61908D7E672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3528850-2A63-9E42-8760-D64BCA78D860}">
      <dgm:prSet phldrT="[Text]"/>
      <dgm:spPr/>
      <dgm:t>
        <a:bodyPr/>
        <a:lstStyle/>
        <a:p>
          <a:r>
            <a:rPr lang="en-US" dirty="0" smtClean="0"/>
            <a:t>Community</a:t>
          </a:r>
          <a:r>
            <a:rPr lang="en-US" baseline="0" dirty="0" smtClean="0"/>
            <a:t> Detection</a:t>
          </a:r>
          <a:endParaRPr lang="en-US" dirty="0"/>
        </a:p>
      </dgm:t>
    </dgm:pt>
    <dgm:pt modelId="{D6237CB1-14FE-E747-92E9-0E287448B18C}" type="parTrans" cxnId="{5347F6B3-E55F-6D4D-8DD1-EBAF8BDB169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668A1D2-31DB-564D-B940-F94D0913F66E}" type="sibTrans" cxnId="{5347F6B3-E55F-6D4D-8DD1-EBAF8BDB169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21C7496-8520-714C-AAFD-67C1E266DC00}">
      <dgm:prSet phldrT="[Text]"/>
      <dgm:spPr/>
      <dgm:t>
        <a:bodyPr/>
        <a:lstStyle/>
        <a:p>
          <a:r>
            <a:rPr lang="en-US" smtClean="0"/>
            <a:t>Numpy/</a:t>
          </a:r>
          <a:r>
            <a:rPr lang="en-US" baseline="0" smtClean="0"/>
            <a:t> Pandas</a:t>
          </a:r>
          <a:endParaRPr lang="en-US" dirty="0"/>
        </a:p>
      </dgm:t>
    </dgm:pt>
    <dgm:pt modelId="{7277EE77-1E74-FB42-B762-56BD553457F6}" type="parTrans" cxnId="{F85214A2-C472-F041-A1CE-527DB0A0355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2434237-D3B3-2F4C-93B5-AA0231564075}" type="sibTrans" cxnId="{F85214A2-C472-F041-A1CE-527DB0A0355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6841421-8F5F-DA4C-BF36-D7B7DE5FD3E3}">
      <dgm:prSet phldrT="[Text]"/>
      <dgm:spPr/>
      <dgm:t>
        <a:bodyPr/>
        <a:lstStyle/>
        <a:p>
          <a:pPr marL="171450" marR="0" lvl="1" indent="-171450" algn="l" defTabSz="7556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endParaRPr lang="en-US" dirty="0"/>
        </a:p>
      </dgm:t>
    </dgm:pt>
    <dgm:pt modelId="{DBEAA213-F4D2-1A42-BAA9-D5C3D205459C}" type="parTrans" cxnId="{9EAF8B8C-3851-2F4D-BC92-07CB1D7F1A1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D4B6ABE-671D-B542-8F8A-E60402E44363}" type="sibTrans" cxnId="{9EAF8B8C-3851-2F4D-BC92-07CB1D7F1A19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9F3E725-B588-F64F-964D-FBFE00413238}">
      <dgm:prSet phldrT="[Text]"/>
      <dgm:spPr/>
      <dgm:t>
        <a:bodyPr/>
        <a:lstStyle/>
        <a:p>
          <a:pPr marL="171450" lvl="1" indent="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 Build Authenticity</a:t>
          </a:r>
          <a:r>
            <a:rPr lang="en-US" baseline="0" dirty="0" smtClean="0"/>
            <a:t> </a:t>
          </a:r>
          <a:r>
            <a:rPr lang="en-US" dirty="0" smtClean="0"/>
            <a:t>Metric</a:t>
          </a:r>
          <a:endParaRPr lang="en-US" dirty="0"/>
        </a:p>
      </dgm:t>
    </dgm:pt>
    <dgm:pt modelId="{5DA583C0-E540-D64A-98E2-DDA60ABE64AE}" type="parTrans" cxnId="{F76A333D-3C78-7046-BF68-1B691095949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AACF3C0-2426-054D-9E98-E2042EA8D11D}" type="sibTrans" cxnId="{F76A333D-3C78-7046-BF68-1B691095949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ABC5F7B-3D9C-E049-B953-65242C500A16}">
      <dgm:prSet phldrT="[Text]"/>
      <dgm:spPr/>
      <dgm:t>
        <a:bodyPr/>
        <a:lstStyle/>
        <a:p>
          <a:r>
            <a:rPr lang="en-US" smtClean="0"/>
            <a:t>Review Data</a:t>
          </a:r>
          <a:endParaRPr lang="en-US" dirty="0"/>
        </a:p>
      </dgm:t>
    </dgm:pt>
    <dgm:pt modelId="{E93D97C9-7BAF-C942-90C5-A4A163A4DADA}" type="parTrans" cxnId="{372C49F7-5504-604B-A2B1-FC9377C066F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7C8CF94-9060-ED46-AD04-59A293D914FB}" type="sibTrans" cxnId="{372C49F7-5504-604B-A2B1-FC9377C066F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3252703-C61A-EA4B-B758-7D075D2F80F7}">
      <dgm:prSet phldrT="[Text]"/>
      <dgm:spPr/>
      <dgm:t>
        <a:bodyPr/>
        <a:lstStyle/>
        <a:p>
          <a:r>
            <a:rPr lang="en-US" dirty="0" smtClean="0"/>
            <a:t>Centrality Measure</a:t>
          </a:r>
          <a:endParaRPr lang="en-US" dirty="0"/>
        </a:p>
      </dgm:t>
    </dgm:pt>
    <dgm:pt modelId="{203BD8B3-E1D2-1E48-8445-56224EE70054}" type="parTrans" cxnId="{734AB21B-CD0A-C84D-94AC-24B991EBAB9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B7ED947-2427-F944-96A7-A7FDD0FC6A6C}" type="sibTrans" cxnId="{734AB21B-CD0A-C84D-94AC-24B991EBAB9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84581F8-A0FD-3A4A-9315-0D5F0CE49CC4}">
      <dgm:prSet/>
      <dgm:spPr/>
      <dgm:t>
        <a:bodyPr/>
        <a:lstStyle/>
        <a:p>
          <a:r>
            <a:rPr lang="en-US" smtClean="0"/>
            <a:t>Flask</a:t>
          </a:r>
          <a:endParaRPr lang="en-US" dirty="0"/>
        </a:p>
      </dgm:t>
    </dgm:pt>
    <dgm:pt modelId="{60C20225-9AFD-7A40-AC62-2544A4C9978F}" type="parTrans" cxnId="{4D4E3871-7508-C145-B993-2BBF4C52D8E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69A2986-2B9F-E24A-8356-BDA7CFE6356E}" type="sibTrans" cxnId="{4D4E3871-7508-C145-B993-2BBF4C52D8E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D075423-BFEB-6D4C-8BE1-A28DCFCDBB82}">
      <dgm:prSet/>
      <dgm:spPr/>
      <dgm:t>
        <a:bodyPr/>
        <a:lstStyle/>
        <a:p>
          <a:r>
            <a:rPr lang="en-US" smtClean="0"/>
            <a:t>Web</a:t>
          </a:r>
          <a:r>
            <a:rPr lang="en-US" baseline="0" smtClean="0"/>
            <a:t> App</a:t>
          </a:r>
          <a:endParaRPr lang="en-US" dirty="0"/>
        </a:p>
      </dgm:t>
    </dgm:pt>
    <dgm:pt modelId="{184E37A5-53B0-4F46-85E8-29AB14108409}" type="parTrans" cxnId="{BD5CEBFA-4115-AE4E-830F-293E5F63735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DA592C2-8AAC-0347-9753-A5060E12982A}" type="sibTrans" cxnId="{BD5CEBFA-4115-AE4E-830F-293E5F63735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887FF19-1E95-6C42-ACB9-18F93F44B951}">
      <dgm:prSet phldrT="[Text]"/>
      <dgm:spPr/>
      <dgm:t>
        <a:bodyPr/>
        <a:lstStyle/>
        <a:p>
          <a:r>
            <a:rPr lang="en-US" dirty="0" smtClean="0"/>
            <a:t>San Francisco (&gt;500)</a:t>
          </a:r>
          <a:endParaRPr lang="en-US" dirty="0"/>
        </a:p>
      </dgm:t>
    </dgm:pt>
    <dgm:pt modelId="{CBE13002-8421-9A4B-AEBC-C98F4B2B7633}" type="parTrans" cxnId="{881AC7F9-F5E8-1C47-A4A4-5D31D3194EDB}">
      <dgm:prSet/>
      <dgm:spPr/>
      <dgm:t>
        <a:bodyPr/>
        <a:lstStyle/>
        <a:p>
          <a:endParaRPr lang="en-US"/>
        </a:p>
      </dgm:t>
    </dgm:pt>
    <dgm:pt modelId="{59F40640-3E4F-1341-A6B3-B35FCC224C1B}" type="sibTrans" cxnId="{881AC7F9-F5E8-1C47-A4A4-5D31D3194EDB}">
      <dgm:prSet/>
      <dgm:spPr/>
      <dgm:t>
        <a:bodyPr/>
        <a:lstStyle/>
        <a:p>
          <a:endParaRPr lang="en-US"/>
        </a:p>
      </dgm:t>
    </dgm:pt>
    <dgm:pt modelId="{02068336-F030-5C42-A7B6-4C49FECA3C4A}" type="pres">
      <dgm:prSet presAssocID="{C33C9EF1-971D-0B40-8632-3AA421A3E98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4D940A-9CF7-3D4A-AA94-653F425AED6B}" type="pres">
      <dgm:prSet presAssocID="{C33C9EF1-971D-0B40-8632-3AA421A3E988}" presName="tSp" presStyleCnt="0"/>
      <dgm:spPr/>
      <dgm:t>
        <a:bodyPr/>
        <a:lstStyle/>
        <a:p>
          <a:endParaRPr lang="en-US"/>
        </a:p>
      </dgm:t>
    </dgm:pt>
    <dgm:pt modelId="{171974FF-106F-D74A-BD51-C1353C23ED99}" type="pres">
      <dgm:prSet presAssocID="{C33C9EF1-971D-0B40-8632-3AA421A3E988}" presName="bSp" presStyleCnt="0"/>
      <dgm:spPr/>
      <dgm:t>
        <a:bodyPr/>
        <a:lstStyle/>
        <a:p>
          <a:endParaRPr lang="en-US"/>
        </a:p>
      </dgm:t>
    </dgm:pt>
    <dgm:pt modelId="{B28C06FF-0CE3-1A46-8D20-D488DF0F8CF7}" type="pres">
      <dgm:prSet presAssocID="{C33C9EF1-971D-0B40-8632-3AA421A3E988}" presName="process" presStyleCnt="0"/>
      <dgm:spPr/>
      <dgm:t>
        <a:bodyPr/>
        <a:lstStyle/>
        <a:p>
          <a:endParaRPr lang="en-US"/>
        </a:p>
      </dgm:t>
    </dgm:pt>
    <dgm:pt modelId="{20C7FA23-6E23-5C42-9F50-1BAD6940DF50}" type="pres">
      <dgm:prSet presAssocID="{F9D6208A-2C83-9043-91B8-B843C835411E}" presName="composite1" presStyleCnt="0"/>
      <dgm:spPr/>
      <dgm:t>
        <a:bodyPr/>
        <a:lstStyle/>
        <a:p>
          <a:endParaRPr lang="en-US"/>
        </a:p>
      </dgm:t>
    </dgm:pt>
    <dgm:pt modelId="{778EF9FE-3CF0-7446-BD1B-E375A63E7FF2}" type="pres">
      <dgm:prSet presAssocID="{F9D6208A-2C83-9043-91B8-B843C835411E}" presName="dummyNode1" presStyleLbl="node1" presStyleIdx="0" presStyleCnt="4"/>
      <dgm:spPr/>
      <dgm:t>
        <a:bodyPr/>
        <a:lstStyle/>
        <a:p>
          <a:endParaRPr lang="en-US"/>
        </a:p>
      </dgm:t>
    </dgm:pt>
    <dgm:pt modelId="{B6D8F9CD-3563-BC4A-9322-60B29D2ECF03}" type="pres">
      <dgm:prSet presAssocID="{F9D6208A-2C83-9043-91B8-B843C835411E}" presName="childNode1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D0AA7E-C84E-2E41-9BB1-636C3F45F1F8}" type="pres">
      <dgm:prSet presAssocID="{F9D6208A-2C83-9043-91B8-B843C835411E}" presName="childNode1tx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DC5E37-97E0-EF4C-87A3-489CB2E81FAA}" type="pres">
      <dgm:prSet presAssocID="{F9D6208A-2C83-9043-91B8-B843C835411E}" presName="parentNode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7D6FB6-D3E7-EA4C-BDE4-0AF0FD097460}" type="pres">
      <dgm:prSet presAssocID="{F9D6208A-2C83-9043-91B8-B843C835411E}" presName="connSite1" presStyleCnt="0"/>
      <dgm:spPr/>
      <dgm:t>
        <a:bodyPr/>
        <a:lstStyle/>
        <a:p>
          <a:endParaRPr lang="en-US"/>
        </a:p>
      </dgm:t>
    </dgm:pt>
    <dgm:pt modelId="{5FB0AA5B-5215-AA4C-9B63-549FFC253295}" type="pres">
      <dgm:prSet presAssocID="{6AC90A15-B6D3-1248-A5BC-63806F3B5509}" presName="Name9" presStyleLbl="sibTrans2D1" presStyleIdx="0" presStyleCnt="3"/>
      <dgm:spPr/>
      <dgm:t>
        <a:bodyPr/>
        <a:lstStyle/>
        <a:p>
          <a:endParaRPr lang="en-US"/>
        </a:p>
      </dgm:t>
    </dgm:pt>
    <dgm:pt modelId="{791F585B-B9BA-9747-8E39-D41B19093D8F}" type="pres">
      <dgm:prSet presAssocID="{98850D57-E589-814B-B512-7766B615A12C}" presName="composite2" presStyleCnt="0"/>
      <dgm:spPr/>
      <dgm:t>
        <a:bodyPr/>
        <a:lstStyle/>
        <a:p>
          <a:endParaRPr lang="en-US"/>
        </a:p>
      </dgm:t>
    </dgm:pt>
    <dgm:pt modelId="{DE3BCA2B-2982-D142-BC2C-80B759123452}" type="pres">
      <dgm:prSet presAssocID="{98850D57-E589-814B-B512-7766B615A12C}" presName="dummyNode2" presStyleLbl="node1" presStyleIdx="0" presStyleCnt="4"/>
      <dgm:spPr/>
      <dgm:t>
        <a:bodyPr/>
        <a:lstStyle/>
        <a:p>
          <a:endParaRPr lang="en-US"/>
        </a:p>
      </dgm:t>
    </dgm:pt>
    <dgm:pt modelId="{4540B958-B1A5-F545-9976-EBC182BFCE5E}" type="pres">
      <dgm:prSet presAssocID="{98850D57-E589-814B-B512-7766B615A12C}" presName="childNode2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9BB985-1C30-7346-A9F3-19461E0646E5}" type="pres">
      <dgm:prSet presAssocID="{98850D57-E589-814B-B512-7766B615A12C}" presName="childNode2tx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C1E9D4-58C0-3E44-894C-FF75FF9E8D46}" type="pres">
      <dgm:prSet presAssocID="{98850D57-E589-814B-B512-7766B615A12C}" presName="parentNode2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37616C-1B57-784F-A01F-CABCF9D0EBE3}" type="pres">
      <dgm:prSet presAssocID="{98850D57-E589-814B-B512-7766B615A12C}" presName="connSite2" presStyleCnt="0"/>
      <dgm:spPr/>
      <dgm:t>
        <a:bodyPr/>
        <a:lstStyle/>
        <a:p>
          <a:endParaRPr lang="en-US"/>
        </a:p>
      </dgm:t>
    </dgm:pt>
    <dgm:pt modelId="{B6D704EE-CA9B-9C40-8E3E-0FDE644757F4}" type="pres">
      <dgm:prSet presAssocID="{9C533AA7-BD15-8E45-83DE-92970E85C92A}" presName="Name18" presStyleLbl="sibTrans2D1" presStyleIdx="1" presStyleCnt="3"/>
      <dgm:spPr/>
      <dgm:t>
        <a:bodyPr/>
        <a:lstStyle/>
        <a:p>
          <a:endParaRPr lang="en-US"/>
        </a:p>
      </dgm:t>
    </dgm:pt>
    <dgm:pt modelId="{698CDAE5-06B6-B442-8C97-6D32E1CEF91F}" type="pres">
      <dgm:prSet presAssocID="{A21C7496-8520-714C-AAFD-67C1E266DC00}" presName="composite1" presStyleCnt="0"/>
      <dgm:spPr/>
      <dgm:t>
        <a:bodyPr/>
        <a:lstStyle/>
        <a:p>
          <a:endParaRPr lang="en-US"/>
        </a:p>
      </dgm:t>
    </dgm:pt>
    <dgm:pt modelId="{0583CB36-8E1D-5042-A1A2-CB789363E23E}" type="pres">
      <dgm:prSet presAssocID="{A21C7496-8520-714C-AAFD-67C1E266DC00}" presName="dummyNode1" presStyleLbl="node1" presStyleIdx="1" presStyleCnt="4"/>
      <dgm:spPr/>
      <dgm:t>
        <a:bodyPr/>
        <a:lstStyle/>
        <a:p>
          <a:endParaRPr lang="en-US"/>
        </a:p>
      </dgm:t>
    </dgm:pt>
    <dgm:pt modelId="{887757A3-9454-5A45-BC89-65523FA43C1B}" type="pres">
      <dgm:prSet presAssocID="{A21C7496-8520-714C-AAFD-67C1E266DC00}" presName="childNode1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B7467B-D189-9049-903E-A327EB688677}" type="pres">
      <dgm:prSet presAssocID="{A21C7496-8520-714C-AAFD-67C1E266DC00}" presName="childNode1tx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2EF230-CF0D-A64A-AC83-DD7F4C6DC0B6}" type="pres">
      <dgm:prSet presAssocID="{A21C7496-8520-714C-AAFD-67C1E266DC00}" presName="parentNode1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22567-F4BD-3D48-83DF-5BF4969BA4CD}" type="pres">
      <dgm:prSet presAssocID="{A21C7496-8520-714C-AAFD-67C1E266DC00}" presName="connSite1" presStyleCnt="0"/>
      <dgm:spPr/>
      <dgm:t>
        <a:bodyPr/>
        <a:lstStyle/>
        <a:p>
          <a:endParaRPr lang="en-US"/>
        </a:p>
      </dgm:t>
    </dgm:pt>
    <dgm:pt modelId="{C1254451-37D5-DA4E-BCD7-4532D3C31696}" type="pres">
      <dgm:prSet presAssocID="{A2434237-D3B3-2F4C-93B5-AA0231564075}" presName="Name9" presStyleLbl="sibTrans2D1" presStyleIdx="2" presStyleCnt="3"/>
      <dgm:spPr/>
      <dgm:t>
        <a:bodyPr/>
        <a:lstStyle/>
        <a:p>
          <a:endParaRPr lang="en-US"/>
        </a:p>
      </dgm:t>
    </dgm:pt>
    <dgm:pt modelId="{D3094432-D540-3441-B6B9-9870E98750A1}" type="pres">
      <dgm:prSet presAssocID="{584581F8-A0FD-3A4A-9315-0D5F0CE49CC4}" presName="composite2" presStyleCnt="0"/>
      <dgm:spPr/>
      <dgm:t>
        <a:bodyPr/>
        <a:lstStyle/>
        <a:p>
          <a:endParaRPr lang="en-US"/>
        </a:p>
      </dgm:t>
    </dgm:pt>
    <dgm:pt modelId="{8F47E261-FB4C-4C40-BF16-4B02DF8DB80A}" type="pres">
      <dgm:prSet presAssocID="{584581F8-A0FD-3A4A-9315-0D5F0CE49CC4}" presName="dummyNode2" presStyleLbl="node1" presStyleIdx="2" presStyleCnt="4"/>
      <dgm:spPr/>
      <dgm:t>
        <a:bodyPr/>
        <a:lstStyle/>
        <a:p>
          <a:endParaRPr lang="en-US"/>
        </a:p>
      </dgm:t>
    </dgm:pt>
    <dgm:pt modelId="{1E82C416-47D8-1A4B-936D-BD2E79F3D8CE}" type="pres">
      <dgm:prSet presAssocID="{584581F8-A0FD-3A4A-9315-0D5F0CE49CC4}" presName="childNode2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C12EB-DC6D-AB45-9B63-5FDDE3F780D6}" type="pres">
      <dgm:prSet presAssocID="{584581F8-A0FD-3A4A-9315-0D5F0CE49CC4}" presName="childNode2tx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874333-7D62-4D41-8FFD-DAEB2FDA62EF}" type="pres">
      <dgm:prSet presAssocID="{584581F8-A0FD-3A4A-9315-0D5F0CE49CC4}" presName="parentNode2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28D449-67E5-104A-89B6-AA07AD27BE2F}" type="pres">
      <dgm:prSet presAssocID="{584581F8-A0FD-3A4A-9315-0D5F0CE49CC4}" presName="connSite2" presStyleCnt="0"/>
      <dgm:spPr/>
      <dgm:t>
        <a:bodyPr/>
        <a:lstStyle/>
        <a:p>
          <a:endParaRPr lang="en-US"/>
        </a:p>
      </dgm:t>
    </dgm:pt>
  </dgm:ptLst>
  <dgm:cxnLst>
    <dgm:cxn modelId="{73D44818-19CF-AC44-A001-7D2B886C5452}" type="presOf" srcId="{9ABC5F7B-3D9C-E049-B953-65242C500A16}" destId="{B6D8F9CD-3563-BC4A-9322-60B29D2ECF03}" srcOrd="0" destOrd="3" presId="urn:microsoft.com/office/officeart/2005/8/layout/hProcess4"/>
    <dgm:cxn modelId="{372C49F7-5504-604B-A2B1-FC9377C066F4}" srcId="{F9D6208A-2C83-9043-91B8-B843C835411E}" destId="{9ABC5F7B-3D9C-E049-B953-65242C500A16}" srcOrd="3" destOrd="0" parTransId="{E93D97C9-7BAF-C942-90C5-A4A163A4DADA}" sibTransId="{77C8CF94-9060-ED46-AD04-59A293D914FB}"/>
    <dgm:cxn modelId="{83539C71-215A-3447-B337-B2EB61D8B80F}" type="presOf" srcId="{C33C9EF1-971D-0B40-8632-3AA421A3E988}" destId="{02068336-F030-5C42-A7B6-4C49FECA3C4A}" srcOrd="0" destOrd="0" presId="urn:microsoft.com/office/officeart/2005/8/layout/hProcess4"/>
    <dgm:cxn modelId="{95E9FACC-BBC8-A049-BF35-3C4958CA122F}" srcId="{C33C9EF1-971D-0B40-8632-3AA421A3E988}" destId="{F9D6208A-2C83-9043-91B8-B843C835411E}" srcOrd="0" destOrd="0" parTransId="{068163D3-6224-384A-B0A8-210EF464BB3F}" sibTransId="{6AC90A15-B6D3-1248-A5BC-63806F3B5509}"/>
    <dgm:cxn modelId="{8AF1EEED-AD1D-2A41-876F-3E8424FDAD23}" type="presOf" srcId="{A2434237-D3B3-2F4C-93B5-AA0231564075}" destId="{C1254451-37D5-DA4E-BCD7-4532D3C31696}" srcOrd="0" destOrd="0" presId="urn:microsoft.com/office/officeart/2005/8/layout/hProcess4"/>
    <dgm:cxn modelId="{05C2CDFF-1D9B-454F-B964-97336E2919C0}" type="presOf" srcId="{39F3E725-B588-F64F-964D-FBFE00413238}" destId="{887757A3-9454-5A45-BC89-65523FA43C1B}" srcOrd="0" destOrd="1" presId="urn:microsoft.com/office/officeart/2005/8/layout/hProcess4"/>
    <dgm:cxn modelId="{5347F6B3-E55F-6D4D-8DD1-EBAF8BDB1691}" srcId="{98850D57-E589-814B-B512-7766B615A12C}" destId="{83528850-2A63-9E42-8760-D64BCA78D860}" srcOrd="1" destOrd="0" parTransId="{D6237CB1-14FE-E747-92E9-0E287448B18C}" sibTransId="{4668A1D2-31DB-564D-B940-F94D0913F66E}"/>
    <dgm:cxn modelId="{3B37A090-2363-1E40-B8F3-2AE3CD2E4BEA}" type="presOf" srcId="{A21C7496-8520-714C-AAFD-67C1E266DC00}" destId="{002EF230-CF0D-A64A-AC83-DD7F4C6DC0B6}" srcOrd="0" destOrd="0" presId="urn:microsoft.com/office/officeart/2005/8/layout/hProcess4"/>
    <dgm:cxn modelId="{B1E62984-5211-D247-AAE5-7BF2DDDBD035}" type="presOf" srcId="{F48DEFD9-95FA-544C-99AE-4DF11001B00B}" destId="{B6D8F9CD-3563-BC4A-9322-60B29D2ECF03}" srcOrd="0" destOrd="0" presId="urn:microsoft.com/office/officeart/2005/8/layout/hProcess4"/>
    <dgm:cxn modelId="{300266A0-CF9E-4443-B775-AD2462ABC69D}" type="presOf" srcId="{66841421-8F5F-DA4C-BF36-D7B7DE5FD3E3}" destId="{3AB7467B-D189-9049-903E-A327EB688677}" srcOrd="1" destOrd="0" presId="urn:microsoft.com/office/officeart/2005/8/layout/hProcess4"/>
    <dgm:cxn modelId="{6639B1B5-9A04-134C-8AE7-DF1E96A18269}" type="presOf" srcId="{6AC90A15-B6D3-1248-A5BC-63806F3B5509}" destId="{5FB0AA5B-5215-AA4C-9B63-549FFC253295}" srcOrd="0" destOrd="0" presId="urn:microsoft.com/office/officeart/2005/8/layout/hProcess4"/>
    <dgm:cxn modelId="{684B2240-E388-2949-9DFD-CF28DF6B420B}" type="presOf" srcId="{38CFA736-1106-B648-884F-FAB4112AE97C}" destId="{B6D8F9CD-3563-BC4A-9322-60B29D2ECF03}" srcOrd="0" destOrd="2" presId="urn:microsoft.com/office/officeart/2005/8/layout/hProcess4"/>
    <dgm:cxn modelId="{03D7DB84-D12E-8D43-A4D4-3003BA15AF86}" srcId="{F9D6208A-2C83-9043-91B8-B843C835411E}" destId="{F48DEFD9-95FA-544C-99AE-4DF11001B00B}" srcOrd="0" destOrd="0" parTransId="{E91E0B3C-1FE9-2341-998D-FDA4ACFD791E}" sibTransId="{24498D87-114E-9A41-A360-914B79236A4A}"/>
    <dgm:cxn modelId="{A1E12A2C-D4D8-884B-9354-2E1A59F190C0}" type="presOf" srcId="{9ABC5F7B-3D9C-E049-B953-65242C500A16}" destId="{E4D0AA7E-C84E-2E41-9BB1-636C3F45F1F8}" srcOrd="1" destOrd="3" presId="urn:microsoft.com/office/officeart/2005/8/layout/hProcess4"/>
    <dgm:cxn modelId="{06FD9B4D-413D-9948-BBBD-50B13647FAF7}" type="presOf" srcId="{9C533AA7-BD15-8E45-83DE-92970E85C92A}" destId="{B6D704EE-CA9B-9C40-8E3E-0FDE644757F4}" srcOrd="0" destOrd="0" presId="urn:microsoft.com/office/officeart/2005/8/layout/hProcess4"/>
    <dgm:cxn modelId="{86CD1917-303C-8D49-BCA8-96225B2DB42F}" srcId="{C33C9EF1-971D-0B40-8632-3AA421A3E988}" destId="{98850D57-E589-814B-B512-7766B615A12C}" srcOrd="1" destOrd="0" parTransId="{3CC38842-3861-B449-BDFF-DB7A7B9F3FF9}" sibTransId="{9C533AA7-BD15-8E45-83DE-92970E85C92A}"/>
    <dgm:cxn modelId="{26FDE055-F2F6-FA45-BA62-056E9D469FAC}" type="presOf" srcId="{83252703-C61A-EA4B-B758-7D075D2F80F7}" destId="{A99BB985-1C30-7346-A9F3-19461E0646E5}" srcOrd="1" destOrd="2" presId="urn:microsoft.com/office/officeart/2005/8/layout/hProcess4"/>
    <dgm:cxn modelId="{0F20BAA2-6ACE-7249-8813-A3655E674A0F}" type="presOf" srcId="{1D075423-BFEB-6D4C-8BE1-A28DCFCDBB82}" destId="{1E82C416-47D8-1A4B-936D-BD2E79F3D8CE}" srcOrd="0" destOrd="0" presId="urn:microsoft.com/office/officeart/2005/8/layout/hProcess4"/>
    <dgm:cxn modelId="{E90937B6-F384-734B-A736-A0C32C1EB786}" type="presOf" srcId="{F9D6208A-2C83-9043-91B8-B843C835411E}" destId="{0CDC5E37-97E0-EF4C-87A3-489CB2E81FAA}" srcOrd="0" destOrd="0" presId="urn:microsoft.com/office/officeart/2005/8/layout/hProcess4"/>
    <dgm:cxn modelId="{39893675-CD80-3C4E-B561-7364CC7EDF5F}" type="presOf" srcId="{98850D57-E589-814B-B512-7766B615A12C}" destId="{ECC1E9D4-58C0-3E44-894C-FF75FF9E8D46}" srcOrd="0" destOrd="0" presId="urn:microsoft.com/office/officeart/2005/8/layout/hProcess4"/>
    <dgm:cxn modelId="{16FDBC50-4353-A146-BC0B-C65FA367EB71}" type="presOf" srcId="{38CFA736-1106-B648-884F-FAB4112AE97C}" destId="{E4D0AA7E-C84E-2E41-9BB1-636C3F45F1F8}" srcOrd="1" destOrd="2" presId="urn:microsoft.com/office/officeart/2005/8/layout/hProcess4"/>
    <dgm:cxn modelId="{9E92BC55-9173-2C41-B6E9-61908D7E672B}" srcId="{98850D57-E589-814B-B512-7766B615A12C}" destId="{76959FA8-9DFF-1749-9166-386104EBA49A}" srcOrd="0" destOrd="0" parTransId="{93981BC2-C6E7-6F4F-919C-9B6D4AE2C7B8}" sibTransId="{D7174930-47D8-C546-B004-5B1DFBDA6349}"/>
    <dgm:cxn modelId="{1C18B24D-CF2F-7946-BBB5-FBCDC35B7905}" type="presOf" srcId="{0887FF19-1E95-6C42-ACB9-18F93F44B951}" destId="{E4D0AA7E-C84E-2E41-9BB1-636C3F45F1F8}" srcOrd="1" destOrd="1" presId="urn:microsoft.com/office/officeart/2005/8/layout/hProcess4"/>
    <dgm:cxn modelId="{10312AB9-C5AA-DB42-B4EB-D4A3798C7EBC}" type="presOf" srcId="{76959FA8-9DFF-1749-9166-386104EBA49A}" destId="{A99BB985-1C30-7346-A9F3-19461E0646E5}" srcOrd="1" destOrd="0" presId="urn:microsoft.com/office/officeart/2005/8/layout/hProcess4"/>
    <dgm:cxn modelId="{FB7D299F-4089-5A49-A8BB-BEC4D2486BE4}" srcId="{F9D6208A-2C83-9043-91B8-B843C835411E}" destId="{38CFA736-1106-B648-884F-FAB4112AE97C}" srcOrd="2" destOrd="0" parTransId="{51406E31-17D6-8D45-A245-E8F2A58861DB}" sibTransId="{AAF5AEAF-9A1B-EC46-B7D4-EBE5FCEF87AE}"/>
    <dgm:cxn modelId="{53294168-C20F-6547-B487-C31BA1CE98FD}" type="presOf" srcId="{83528850-2A63-9E42-8760-D64BCA78D860}" destId="{A99BB985-1C30-7346-A9F3-19461E0646E5}" srcOrd="1" destOrd="1" presId="urn:microsoft.com/office/officeart/2005/8/layout/hProcess4"/>
    <dgm:cxn modelId="{BD5CEBFA-4115-AE4E-830F-293E5F637350}" srcId="{584581F8-A0FD-3A4A-9315-0D5F0CE49CC4}" destId="{1D075423-BFEB-6D4C-8BE1-A28DCFCDBB82}" srcOrd="0" destOrd="0" parTransId="{184E37A5-53B0-4F46-85E8-29AB14108409}" sibTransId="{4DA592C2-8AAC-0347-9753-A5060E12982A}"/>
    <dgm:cxn modelId="{F85214A2-C472-F041-A1CE-527DB0A03558}" srcId="{C33C9EF1-971D-0B40-8632-3AA421A3E988}" destId="{A21C7496-8520-714C-AAFD-67C1E266DC00}" srcOrd="2" destOrd="0" parTransId="{7277EE77-1E74-FB42-B762-56BD553457F6}" sibTransId="{A2434237-D3B3-2F4C-93B5-AA0231564075}"/>
    <dgm:cxn modelId="{F76A333D-3C78-7046-BF68-1B691095949D}" srcId="{A21C7496-8520-714C-AAFD-67C1E266DC00}" destId="{39F3E725-B588-F64F-964D-FBFE00413238}" srcOrd="1" destOrd="0" parTransId="{5DA583C0-E540-D64A-98E2-DDA60ABE64AE}" sibTransId="{4AACF3C0-2426-054D-9E98-E2042EA8D11D}"/>
    <dgm:cxn modelId="{4D4E3871-7508-C145-B993-2BBF4C52D8E3}" srcId="{C33C9EF1-971D-0B40-8632-3AA421A3E988}" destId="{584581F8-A0FD-3A4A-9315-0D5F0CE49CC4}" srcOrd="3" destOrd="0" parTransId="{60C20225-9AFD-7A40-AC62-2544A4C9978F}" sibTransId="{369A2986-2B9F-E24A-8356-BDA7CFE6356E}"/>
    <dgm:cxn modelId="{F2AD27D2-6E62-394E-AE83-A381E6FB3A6B}" type="presOf" srcId="{39F3E725-B588-F64F-964D-FBFE00413238}" destId="{3AB7467B-D189-9049-903E-A327EB688677}" srcOrd="1" destOrd="1" presId="urn:microsoft.com/office/officeart/2005/8/layout/hProcess4"/>
    <dgm:cxn modelId="{881AC7F9-F5E8-1C47-A4A4-5D31D3194EDB}" srcId="{F9D6208A-2C83-9043-91B8-B843C835411E}" destId="{0887FF19-1E95-6C42-ACB9-18F93F44B951}" srcOrd="1" destOrd="0" parTransId="{CBE13002-8421-9A4B-AEBC-C98F4B2B7633}" sibTransId="{59F40640-3E4F-1341-A6B3-B35FCC224C1B}"/>
    <dgm:cxn modelId="{244BD55C-A497-934E-87B5-7709A2C54181}" type="presOf" srcId="{76959FA8-9DFF-1749-9166-386104EBA49A}" destId="{4540B958-B1A5-F545-9976-EBC182BFCE5E}" srcOrd="0" destOrd="0" presId="urn:microsoft.com/office/officeart/2005/8/layout/hProcess4"/>
    <dgm:cxn modelId="{3C6EFFBD-1DE8-D24E-9C91-F6BBF91E4843}" type="presOf" srcId="{1D075423-BFEB-6D4C-8BE1-A28DCFCDBB82}" destId="{DBCC12EB-DC6D-AB45-9B63-5FDDE3F780D6}" srcOrd="1" destOrd="0" presId="urn:microsoft.com/office/officeart/2005/8/layout/hProcess4"/>
    <dgm:cxn modelId="{D911FBAC-ED8D-1A4A-A15B-916B81B552A8}" type="presOf" srcId="{83528850-2A63-9E42-8760-D64BCA78D860}" destId="{4540B958-B1A5-F545-9976-EBC182BFCE5E}" srcOrd="0" destOrd="1" presId="urn:microsoft.com/office/officeart/2005/8/layout/hProcess4"/>
    <dgm:cxn modelId="{76030005-DB00-6E43-9E67-248627FA62C0}" type="presOf" srcId="{83252703-C61A-EA4B-B758-7D075D2F80F7}" destId="{4540B958-B1A5-F545-9976-EBC182BFCE5E}" srcOrd="0" destOrd="2" presId="urn:microsoft.com/office/officeart/2005/8/layout/hProcess4"/>
    <dgm:cxn modelId="{9EAF8B8C-3851-2F4D-BC92-07CB1D7F1A19}" srcId="{A21C7496-8520-714C-AAFD-67C1E266DC00}" destId="{66841421-8F5F-DA4C-BF36-D7B7DE5FD3E3}" srcOrd="0" destOrd="0" parTransId="{DBEAA213-F4D2-1A42-BAA9-D5C3D205459C}" sibTransId="{4D4B6ABE-671D-B542-8F8A-E60402E44363}"/>
    <dgm:cxn modelId="{4B18B59C-AE69-5F4B-89E9-6E320F7DF090}" type="presOf" srcId="{584581F8-A0FD-3A4A-9315-0D5F0CE49CC4}" destId="{1F874333-7D62-4D41-8FFD-DAEB2FDA62EF}" srcOrd="0" destOrd="0" presId="urn:microsoft.com/office/officeart/2005/8/layout/hProcess4"/>
    <dgm:cxn modelId="{734AB21B-CD0A-C84D-94AC-24B991EBAB9C}" srcId="{98850D57-E589-814B-B512-7766B615A12C}" destId="{83252703-C61A-EA4B-B758-7D075D2F80F7}" srcOrd="2" destOrd="0" parTransId="{203BD8B3-E1D2-1E48-8445-56224EE70054}" sibTransId="{3B7ED947-2427-F944-96A7-A7FDD0FC6A6C}"/>
    <dgm:cxn modelId="{44120B08-C11B-5A40-80A0-7BAE3E07B736}" type="presOf" srcId="{F48DEFD9-95FA-544C-99AE-4DF11001B00B}" destId="{E4D0AA7E-C84E-2E41-9BB1-636C3F45F1F8}" srcOrd="1" destOrd="0" presId="urn:microsoft.com/office/officeart/2005/8/layout/hProcess4"/>
    <dgm:cxn modelId="{2145B54D-F803-8A42-97C0-BE0E96B0B0F5}" type="presOf" srcId="{0887FF19-1E95-6C42-ACB9-18F93F44B951}" destId="{B6D8F9CD-3563-BC4A-9322-60B29D2ECF03}" srcOrd="0" destOrd="1" presId="urn:microsoft.com/office/officeart/2005/8/layout/hProcess4"/>
    <dgm:cxn modelId="{53E9A027-FDE0-4044-992D-B43F357AB6C4}" type="presOf" srcId="{66841421-8F5F-DA4C-BF36-D7B7DE5FD3E3}" destId="{887757A3-9454-5A45-BC89-65523FA43C1B}" srcOrd="0" destOrd="0" presId="urn:microsoft.com/office/officeart/2005/8/layout/hProcess4"/>
    <dgm:cxn modelId="{18E3729F-FC28-754F-813F-4859195BA6CF}" type="presParOf" srcId="{02068336-F030-5C42-A7B6-4C49FECA3C4A}" destId="{E44D940A-9CF7-3D4A-AA94-653F425AED6B}" srcOrd="0" destOrd="0" presId="urn:microsoft.com/office/officeart/2005/8/layout/hProcess4"/>
    <dgm:cxn modelId="{FC9D0DB9-6BB3-8742-A9F8-C495EA8ED20F}" type="presParOf" srcId="{02068336-F030-5C42-A7B6-4C49FECA3C4A}" destId="{171974FF-106F-D74A-BD51-C1353C23ED99}" srcOrd="1" destOrd="0" presId="urn:microsoft.com/office/officeart/2005/8/layout/hProcess4"/>
    <dgm:cxn modelId="{5924B509-373A-3346-81BA-942B07300D92}" type="presParOf" srcId="{02068336-F030-5C42-A7B6-4C49FECA3C4A}" destId="{B28C06FF-0CE3-1A46-8D20-D488DF0F8CF7}" srcOrd="2" destOrd="0" presId="urn:microsoft.com/office/officeart/2005/8/layout/hProcess4"/>
    <dgm:cxn modelId="{6599D0C2-0CA0-C54F-A76A-E9242A4E98FE}" type="presParOf" srcId="{B28C06FF-0CE3-1A46-8D20-D488DF0F8CF7}" destId="{20C7FA23-6E23-5C42-9F50-1BAD6940DF50}" srcOrd="0" destOrd="0" presId="urn:microsoft.com/office/officeart/2005/8/layout/hProcess4"/>
    <dgm:cxn modelId="{B9890ED0-2703-9A4F-9DF7-FC9200AB8A28}" type="presParOf" srcId="{20C7FA23-6E23-5C42-9F50-1BAD6940DF50}" destId="{778EF9FE-3CF0-7446-BD1B-E375A63E7FF2}" srcOrd="0" destOrd="0" presId="urn:microsoft.com/office/officeart/2005/8/layout/hProcess4"/>
    <dgm:cxn modelId="{FD25840B-C6EF-BD42-A6AA-A3B6F81C9488}" type="presParOf" srcId="{20C7FA23-6E23-5C42-9F50-1BAD6940DF50}" destId="{B6D8F9CD-3563-BC4A-9322-60B29D2ECF03}" srcOrd="1" destOrd="0" presId="urn:microsoft.com/office/officeart/2005/8/layout/hProcess4"/>
    <dgm:cxn modelId="{34EBD07E-BEE7-F84B-BE86-E01C37831100}" type="presParOf" srcId="{20C7FA23-6E23-5C42-9F50-1BAD6940DF50}" destId="{E4D0AA7E-C84E-2E41-9BB1-636C3F45F1F8}" srcOrd="2" destOrd="0" presId="urn:microsoft.com/office/officeart/2005/8/layout/hProcess4"/>
    <dgm:cxn modelId="{4370BAB1-276C-5549-ABD3-AA22D0AA1562}" type="presParOf" srcId="{20C7FA23-6E23-5C42-9F50-1BAD6940DF50}" destId="{0CDC5E37-97E0-EF4C-87A3-489CB2E81FAA}" srcOrd="3" destOrd="0" presId="urn:microsoft.com/office/officeart/2005/8/layout/hProcess4"/>
    <dgm:cxn modelId="{44D55843-8588-BA4E-A715-9C6C1C19D5E0}" type="presParOf" srcId="{20C7FA23-6E23-5C42-9F50-1BAD6940DF50}" destId="{F47D6FB6-D3E7-EA4C-BDE4-0AF0FD097460}" srcOrd="4" destOrd="0" presId="urn:microsoft.com/office/officeart/2005/8/layout/hProcess4"/>
    <dgm:cxn modelId="{F2021F62-24EC-074D-8607-049EF9E24098}" type="presParOf" srcId="{B28C06FF-0CE3-1A46-8D20-D488DF0F8CF7}" destId="{5FB0AA5B-5215-AA4C-9B63-549FFC253295}" srcOrd="1" destOrd="0" presId="urn:microsoft.com/office/officeart/2005/8/layout/hProcess4"/>
    <dgm:cxn modelId="{A4D2002B-01CF-544F-A068-9FA48E9A9409}" type="presParOf" srcId="{B28C06FF-0CE3-1A46-8D20-D488DF0F8CF7}" destId="{791F585B-B9BA-9747-8E39-D41B19093D8F}" srcOrd="2" destOrd="0" presId="urn:microsoft.com/office/officeart/2005/8/layout/hProcess4"/>
    <dgm:cxn modelId="{29DFC0A9-A5D3-2C43-88E7-01FE4882CBA4}" type="presParOf" srcId="{791F585B-B9BA-9747-8E39-D41B19093D8F}" destId="{DE3BCA2B-2982-D142-BC2C-80B759123452}" srcOrd="0" destOrd="0" presId="urn:microsoft.com/office/officeart/2005/8/layout/hProcess4"/>
    <dgm:cxn modelId="{CF67EC5F-42BF-C043-B974-4B42D59B9B74}" type="presParOf" srcId="{791F585B-B9BA-9747-8E39-D41B19093D8F}" destId="{4540B958-B1A5-F545-9976-EBC182BFCE5E}" srcOrd="1" destOrd="0" presId="urn:microsoft.com/office/officeart/2005/8/layout/hProcess4"/>
    <dgm:cxn modelId="{F6C0B131-8E9E-3E4D-94C8-6A5BE2A2B95F}" type="presParOf" srcId="{791F585B-B9BA-9747-8E39-D41B19093D8F}" destId="{A99BB985-1C30-7346-A9F3-19461E0646E5}" srcOrd="2" destOrd="0" presId="urn:microsoft.com/office/officeart/2005/8/layout/hProcess4"/>
    <dgm:cxn modelId="{FA82164F-C56F-6246-B622-B8CB5D45A50F}" type="presParOf" srcId="{791F585B-B9BA-9747-8E39-D41B19093D8F}" destId="{ECC1E9D4-58C0-3E44-894C-FF75FF9E8D46}" srcOrd="3" destOrd="0" presId="urn:microsoft.com/office/officeart/2005/8/layout/hProcess4"/>
    <dgm:cxn modelId="{A8F382ED-CE5A-7545-8E38-62ABC5F8D65F}" type="presParOf" srcId="{791F585B-B9BA-9747-8E39-D41B19093D8F}" destId="{9837616C-1B57-784F-A01F-CABCF9D0EBE3}" srcOrd="4" destOrd="0" presId="urn:microsoft.com/office/officeart/2005/8/layout/hProcess4"/>
    <dgm:cxn modelId="{D48D7BA5-712A-5740-9D70-83188B160D7D}" type="presParOf" srcId="{B28C06FF-0CE3-1A46-8D20-D488DF0F8CF7}" destId="{B6D704EE-CA9B-9C40-8E3E-0FDE644757F4}" srcOrd="3" destOrd="0" presId="urn:microsoft.com/office/officeart/2005/8/layout/hProcess4"/>
    <dgm:cxn modelId="{2BC479D4-5658-504F-84F6-1B012750A1BB}" type="presParOf" srcId="{B28C06FF-0CE3-1A46-8D20-D488DF0F8CF7}" destId="{698CDAE5-06B6-B442-8C97-6D32E1CEF91F}" srcOrd="4" destOrd="0" presId="urn:microsoft.com/office/officeart/2005/8/layout/hProcess4"/>
    <dgm:cxn modelId="{D805BEC0-5F5E-6E46-B09B-067CEAC01474}" type="presParOf" srcId="{698CDAE5-06B6-B442-8C97-6D32E1CEF91F}" destId="{0583CB36-8E1D-5042-A1A2-CB789363E23E}" srcOrd="0" destOrd="0" presId="urn:microsoft.com/office/officeart/2005/8/layout/hProcess4"/>
    <dgm:cxn modelId="{A6E50A0A-0E9D-C945-A444-E7445A2C4608}" type="presParOf" srcId="{698CDAE5-06B6-B442-8C97-6D32E1CEF91F}" destId="{887757A3-9454-5A45-BC89-65523FA43C1B}" srcOrd="1" destOrd="0" presId="urn:microsoft.com/office/officeart/2005/8/layout/hProcess4"/>
    <dgm:cxn modelId="{B987D286-3E48-C048-95CC-216B1A4CCACC}" type="presParOf" srcId="{698CDAE5-06B6-B442-8C97-6D32E1CEF91F}" destId="{3AB7467B-D189-9049-903E-A327EB688677}" srcOrd="2" destOrd="0" presId="urn:microsoft.com/office/officeart/2005/8/layout/hProcess4"/>
    <dgm:cxn modelId="{4F869F2C-10EC-134A-B5D6-37E4F7615344}" type="presParOf" srcId="{698CDAE5-06B6-B442-8C97-6D32E1CEF91F}" destId="{002EF230-CF0D-A64A-AC83-DD7F4C6DC0B6}" srcOrd="3" destOrd="0" presId="urn:microsoft.com/office/officeart/2005/8/layout/hProcess4"/>
    <dgm:cxn modelId="{7C317209-2251-4843-B8A8-3482498CD920}" type="presParOf" srcId="{698CDAE5-06B6-B442-8C97-6D32E1CEF91F}" destId="{F4322567-F4BD-3D48-83DF-5BF4969BA4CD}" srcOrd="4" destOrd="0" presId="urn:microsoft.com/office/officeart/2005/8/layout/hProcess4"/>
    <dgm:cxn modelId="{C1B56E18-C604-7347-955C-7D3A224B43AE}" type="presParOf" srcId="{B28C06FF-0CE3-1A46-8D20-D488DF0F8CF7}" destId="{C1254451-37D5-DA4E-BCD7-4532D3C31696}" srcOrd="5" destOrd="0" presId="urn:microsoft.com/office/officeart/2005/8/layout/hProcess4"/>
    <dgm:cxn modelId="{9CB56CF3-AC61-FE43-81A2-B1421A7D1F0B}" type="presParOf" srcId="{B28C06FF-0CE3-1A46-8D20-D488DF0F8CF7}" destId="{D3094432-D540-3441-B6B9-9870E98750A1}" srcOrd="6" destOrd="0" presId="urn:microsoft.com/office/officeart/2005/8/layout/hProcess4"/>
    <dgm:cxn modelId="{476E4E5D-3B42-6748-BEE6-76512130A439}" type="presParOf" srcId="{D3094432-D540-3441-B6B9-9870E98750A1}" destId="{8F47E261-FB4C-4C40-BF16-4B02DF8DB80A}" srcOrd="0" destOrd="0" presId="urn:microsoft.com/office/officeart/2005/8/layout/hProcess4"/>
    <dgm:cxn modelId="{D072DA8E-9DB1-B84E-9B75-70C4E3C417FA}" type="presParOf" srcId="{D3094432-D540-3441-B6B9-9870E98750A1}" destId="{1E82C416-47D8-1A4B-936D-BD2E79F3D8CE}" srcOrd="1" destOrd="0" presId="urn:microsoft.com/office/officeart/2005/8/layout/hProcess4"/>
    <dgm:cxn modelId="{2D1D4AD2-955C-444D-871A-1A0E05CFE45D}" type="presParOf" srcId="{D3094432-D540-3441-B6B9-9870E98750A1}" destId="{DBCC12EB-DC6D-AB45-9B63-5FDDE3F780D6}" srcOrd="2" destOrd="0" presId="urn:microsoft.com/office/officeart/2005/8/layout/hProcess4"/>
    <dgm:cxn modelId="{E9A02CE9-3CAE-FE46-B0DD-50251368C13F}" type="presParOf" srcId="{D3094432-D540-3441-B6B9-9870E98750A1}" destId="{1F874333-7D62-4D41-8FFD-DAEB2FDA62EF}" srcOrd="3" destOrd="0" presId="urn:microsoft.com/office/officeart/2005/8/layout/hProcess4"/>
    <dgm:cxn modelId="{13272F9C-5815-FA41-91E2-8F1DFCB3EDD6}" type="presParOf" srcId="{D3094432-D540-3441-B6B9-9870E98750A1}" destId="{6B28D449-67E5-104A-89B6-AA07AD27BE2F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A0A81-BB3E-AB4B-A020-BC3666B67368}">
      <dsp:nvSpPr>
        <dsp:cNvPr id="0" name=""/>
        <dsp:cNvSpPr/>
      </dsp:nvSpPr>
      <dsp:spPr>
        <a:xfrm>
          <a:off x="5243" y="674955"/>
          <a:ext cx="3052255" cy="1220902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Data Collection</a:t>
          </a:r>
          <a:endParaRPr lang="en-US" sz="2600" kern="1200" dirty="0"/>
        </a:p>
      </dsp:txBody>
      <dsp:txXfrm>
        <a:off x="615694" y="674955"/>
        <a:ext cx="1831353" cy="1220902"/>
      </dsp:txXfrm>
    </dsp:sp>
    <dsp:sp modelId="{A22CA170-60C8-064F-8D94-F4CC73F38F7F}">
      <dsp:nvSpPr>
        <dsp:cNvPr id="0" name=""/>
        <dsp:cNvSpPr/>
      </dsp:nvSpPr>
      <dsp:spPr>
        <a:xfrm>
          <a:off x="2752273" y="674955"/>
          <a:ext cx="3052255" cy="1220902"/>
        </a:xfrm>
        <a:prstGeom prst="chevron">
          <a:avLst/>
        </a:prstGeom>
        <a:gradFill rotWithShape="0">
          <a:gsLst>
            <a:gs pos="0">
              <a:schemeClr val="accent5">
                <a:hueOff val="-2451115"/>
                <a:satOff val="-3409"/>
                <a:lumOff val="-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451115"/>
                <a:satOff val="-3409"/>
                <a:lumOff val="-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451115"/>
                <a:satOff val="-3409"/>
                <a:lumOff val="-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Modeling</a:t>
          </a:r>
          <a:endParaRPr lang="en-US" sz="2600" kern="1200" dirty="0"/>
        </a:p>
      </dsp:txBody>
      <dsp:txXfrm>
        <a:off x="3362724" y="674955"/>
        <a:ext cx="1831353" cy="1220902"/>
      </dsp:txXfrm>
    </dsp:sp>
    <dsp:sp modelId="{9F0D7C2E-5B85-4442-801D-26CE5C692745}">
      <dsp:nvSpPr>
        <dsp:cNvPr id="0" name=""/>
        <dsp:cNvSpPr/>
      </dsp:nvSpPr>
      <dsp:spPr>
        <a:xfrm>
          <a:off x="5499304" y="674955"/>
          <a:ext cx="3052255" cy="1220902"/>
        </a:xfrm>
        <a:prstGeom prst="chevron">
          <a:avLst/>
        </a:prstGeom>
        <a:gradFill rotWithShape="0">
          <a:gsLst>
            <a:gs pos="0">
              <a:schemeClr val="accent5">
                <a:hueOff val="-4902230"/>
                <a:satOff val="-6819"/>
                <a:lumOff val="-261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902230"/>
                <a:satOff val="-6819"/>
                <a:lumOff val="-261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902230"/>
                <a:satOff val="-6819"/>
                <a:lumOff val="-261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Evaluation</a:t>
          </a:r>
          <a:endParaRPr lang="en-US" sz="2600" kern="1200" dirty="0"/>
        </a:p>
      </dsp:txBody>
      <dsp:txXfrm>
        <a:off x="6109755" y="674955"/>
        <a:ext cx="1831353" cy="1220902"/>
      </dsp:txXfrm>
    </dsp:sp>
    <dsp:sp modelId="{B8353311-8AE8-B541-A9A5-897E8ABF4EDE}">
      <dsp:nvSpPr>
        <dsp:cNvPr id="0" name=""/>
        <dsp:cNvSpPr/>
      </dsp:nvSpPr>
      <dsp:spPr>
        <a:xfrm>
          <a:off x="8246334" y="674955"/>
          <a:ext cx="3052255" cy="1220902"/>
        </a:xfrm>
        <a:prstGeom prst="chevron">
          <a:avLst/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4013" tIns="34671" rIns="34671" bIns="34671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smtClean="0"/>
            <a:t>Visualization</a:t>
          </a:r>
          <a:endParaRPr lang="en-US" sz="2600" kern="1200" dirty="0"/>
        </a:p>
      </dsp:txBody>
      <dsp:txXfrm>
        <a:off x="8856785" y="674955"/>
        <a:ext cx="1831353" cy="12209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D8F9CD-3563-BC4A-9322-60B29D2ECF03}">
      <dsp:nvSpPr>
        <dsp:cNvPr id="0" name=""/>
        <dsp:cNvSpPr/>
      </dsp:nvSpPr>
      <dsp:spPr>
        <a:xfrm>
          <a:off x="2489" y="1015326"/>
          <a:ext cx="2008904" cy="1656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Scrape Yelp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San Francisco (&gt;500)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User Data (Elite)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smtClean="0"/>
            <a:t>Review Data</a:t>
          </a:r>
          <a:endParaRPr lang="en-US" sz="1600" kern="1200" dirty="0"/>
        </a:p>
      </dsp:txBody>
      <dsp:txXfrm>
        <a:off x="40619" y="1053456"/>
        <a:ext cx="1932644" cy="1225610"/>
      </dsp:txXfrm>
    </dsp:sp>
    <dsp:sp modelId="{5FB0AA5B-5215-AA4C-9B63-549FFC253295}">
      <dsp:nvSpPr>
        <dsp:cNvPr id="0" name=""/>
        <dsp:cNvSpPr/>
      </dsp:nvSpPr>
      <dsp:spPr>
        <a:xfrm>
          <a:off x="1088443" y="1255525"/>
          <a:ext cx="2443587" cy="2443587"/>
        </a:xfrm>
        <a:prstGeom prst="leftCircularArrow">
          <a:avLst>
            <a:gd name="adj1" fmla="val 4081"/>
            <a:gd name="adj2" fmla="val 513545"/>
            <a:gd name="adj3" fmla="val 2289056"/>
            <a:gd name="adj4" fmla="val 9024489"/>
            <a:gd name="adj5" fmla="val 4762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DC5E37-97E0-EF4C-87A3-489CB2E81FAA}">
      <dsp:nvSpPr>
        <dsp:cNvPr id="0" name=""/>
        <dsp:cNvSpPr/>
      </dsp:nvSpPr>
      <dsp:spPr>
        <a:xfrm>
          <a:off x="448912" y="2317197"/>
          <a:ext cx="1785693" cy="7101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Beautiful</a:t>
          </a:r>
          <a:r>
            <a:rPr lang="en-US" sz="1700" kern="1200" baseline="0" smtClean="0"/>
            <a:t> Soup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baseline="0" smtClean="0"/>
            <a:t>MongoDB</a:t>
          </a:r>
          <a:endParaRPr lang="en-US" sz="1700" kern="1200" dirty="0"/>
        </a:p>
      </dsp:txBody>
      <dsp:txXfrm>
        <a:off x="469710" y="2337995"/>
        <a:ext cx="1744097" cy="668515"/>
      </dsp:txXfrm>
    </dsp:sp>
    <dsp:sp modelId="{4540B958-B1A5-F545-9976-EBC182BFCE5E}">
      <dsp:nvSpPr>
        <dsp:cNvPr id="0" name=""/>
        <dsp:cNvSpPr/>
      </dsp:nvSpPr>
      <dsp:spPr>
        <a:xfrm>
          <a:off x="2709525" y="1015326"/>
          <a:ext cx="2008904" cy="1656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600" kern="1200" dirty="0">
            <a:solidFill>
              <a:schemeClr val="tx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Community</a:t>
          </a:r>
          <a:r>
            <a:rPr lang="en-US" sz="1600" kern="1200" baseline="0" dirty="0" smtClean="0"/>
            <a:t> Detection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Centrality Measure</a:t>
          </a:r>
          <a:endParaRPr lang="en-US" sz="1600" kern="1200" dirty="0"/>
        </a:p>
      </dsp:txBody>
      <dsp:txXfrm>
        <a:off x="2747655" y="1408512"/>
        <a:ext cx="1932644" cy="1225610"/>
      </dsp:txXfrm>
    </dsp:sp>
    <dsp:sp modelId="{B6D704EE-CA9B-9C40-8E3E-0FDE644757F4}">
      <dsp:nvSpPr>
        <dsp:cNvPr id="0" name=""/>
        <dsp:cNvSpPr/>
      </dsp:nvSpPr>
      <dsp:spPr>
        <a:xfrm>
          <a:off x="3778738" y="-76499"/>
          <a:ext cx="2700280" cy="2700280"/>
        </a:xfrm>
        <a:prstGeom prst="circularArrow">
          <a:avLst>
            <a:gd name="adj1" fmla="val 3693"/>
            <a:gd name="adj2" fmla="val 460396"/>
            <a:gd name="adj3" fmla="val 19364093"/>
            <a:gd name="adj4" fmla="val 12575511"/>
            <a:gd name="adj5" fmla="val 4309"/>
          </a:avLst>
        </a:prstGeom>
        <a:gradFill rotWithShape="0">
          <a:gsLst>
            <a:gs pos="0">
              <a:schemeClr val="accent5">
                <a:hueOff val="-3676672"/>
                <a:satOff val="-5114"/>
                <a:lumOff val="-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676672"/>
                <a:satOff val="-5114"/>
                <a:lumOff val="-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676672"/>
                <a:satOff val="-5114"/>
                <a:lumOff val="-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C1E9D4-58C0-3E44-894C-FF75FF9E8D46}">
      <dsp:nvSpPr>
        <dsp:cNvPr id="0" name=""/>
        <dsp:cNvSpPr/>
      </dsp:nvSpPr>
      <dsp:spPr>
        <a:xfrm>
          <a:off x="3155948" y="660271"/>
          <a:ext cx="1785693" cy="7101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2451115"/>
                <a:satOff val="-3409"/>
                <a:lumOff val="-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451115"/>
                <a:satOff val="-3409"/>
                <a:lumOff val="-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451115"/>
                <a:satOff val="-3409"/>
                <a:lumOff val="-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iGraph/Graphtools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Amazon</a:t>
          </a:r>
          <a:r>
            <a:rPr lang="en-US" sz="1700" kern="1200" baseline="0" smtClean="0"/>
            <a:t> EC2</a:t>
          </a:r>
          <a:endParaRPr lang="en-US" sz="1700" kern="1200" dirty="0"/>
        </a:p>
      </dsp:txBody>
      <dsp:txXfrm>
        <a:off x="3176746" y="681069"/>
        <a:ext cx="1744097" cy="668515"/>
      </dsp:txXfrm>
    </dsp:sp>
    <dsp:sp modelId="{887757A3-9454-5A45-BC89-65523FA43C1B}">
      <dsp:nvSpPr>
        <dsp:cNvPr id="0" name=""/>
        <dsp:cNvSpPr/>
      </dsp:nvSpPr>
      <dsp:spPr>
        <a:xfrm>
          <a:off x="5416561" y="1015326"/>
          <a:ext cx="2008904" cy="1656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marR="0" lvl="1" indent="-171450" algn="l" defTabSz="7556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endParaRPr lang="en-US" sz="1600" kern="1200" dirty="0"/>
        </a:p>
        <a:p>
          <a:pPr marL="171450" lvl="1" indent="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 Build Authenticity</a:t>
          </a:r>
          <a:r>
            <a:rPr lang="en-US" sz="1600" kern="1200" baseline="0" dirty="0" smtClean="0"/>
            <a:t> </a:t>
          </a:r>
          <a:r>
            <a:rPr lang="en-US" sz="1600" kern="1200" dirty="0" smtClean="0"/>
            <a:t>Metric</a:t>
          </a:r>
          <a:endParaRPr lang="en-US" sz="1600" kern="1200" dirty="0"/>
        </a:p>
      </dsp:txBody>
      <dsp:txXfrm>
        <a:off x="5454691" y="1053456"/>
        <a:ext cx="1932644" cy="1225610"/>
      </dsp:txXfrm>
    </dsp:sp>
    <dsp:sp modelId="{C1254451-37D5-DA4E-BCD7-4532D3C31696}">
      <dsp:nvSpPr>
        <dsp:cNvPr id="0" name=""/>
        <dsp:cNvSpPr/>
      </dsp:nvSpPr>
      <dsp:spPr>
        <a:xfrm>
          <a:off x="6502515" y="1255525"/>
          <a:ext cx="2443587" cy="2443587"/>
        </a:xfrm>
        <a:prstGeom prst="leftCircularArrow">
          <a:avLst>
            <a:gd name="adj1" fmla="val 4081"/>
            <a:gd name="adj2" fmla="val 513545"/>
            <a:gd name="adj3" fmla="val 2289056"/>
            <a:gd name="adj4" fmla="val 9024489"/>
            <a:gd name="adj5" fmla="val 4762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2EF230-CF0D-A64A-AC83-DD7F4C6DC0B6}">
      <dsp:nvSpPr>
        <dsp:cNvPr id="0" name=""/>
        <dsp:cNvSpPr/>
      </dsp:nvSpPr>
      <dsp:spPr>
        <a:xfrm>
          <a:off x="5862984" y="2317197"/>
          <a:ext cx="1785693" cy="7101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4902230"/>
                <a:satOff val="-6819"/>
                <a:lumOff val="-261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902230"/>
                <a:satOff val="-6819"/>
                <a:lumOff val="-261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902230"/>
                <a:satOff val="-6819"/>
                <a:lumOff val="-261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Numpy/</a:t>
          </a:r>
          <a:r>
            <a:rPr lang="en-US" sz="1700" kern="1200" baseline="0" smtClean="0"/>
            <a:t> Pandas</a:t>
          </a:r>
          <a:endParaRPr lang="en-US" sz="1700" kern="1200" dirty="0"/>
        </a:p>
      </dsp:txBody>
      <dsp:txXfrm>
        <a:off x="5883782" y="2337995"/>
        <a:ext cx="1744097" cy="668515"/>
      </dsp:txXfrm>
    </dsp:sp>
    <dsp:sp modelId="{1E82C416-47D8-1A4B-936D-BD2E79F3D8CE}">
      <dsp:nvSpPr>
        <dsp:cNvPr id="0" name=""/>
        <dsp:cNvSpPr/>
      </dsp:nvSpPr>
      <dsp:spPr>
        <a:xfrm>
          <a:off x="8123597" y="1015326"/>
          <a:ext cx="2008904" cy="16569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smtClean="0"/>
            <a:t>Web</a:t>
          </a:r>
          <a:r>
            <a:rPr lang="en-US" sz="1600" kern="1200" baseline="0" smtClean="0"/>
            <a:t> App</a:t>
          </a:r>
          <a:endParaRPr lang="en-US" sz="1600" kern="1200" dirty="0"/>
        </a:p>
      </dsp:txBody>
      <dsp:txXfrm>
        <a:off x="8161727" y="1408512"/>
        <a:ext cx="1932644" cy="1225610"/>
      </dsp:txXfrm>
    </dsp:sp>
    <dsp:sp modelId="{1F874333-7D62-4D41-8FFD-DAEB2FDA62EF}">
      <dsp:nvSpPr>
        <dsp:cNvPr id="0" name=""/>
        <dsp:cNvSpPr/>
      </dsp:nvSpPr>
      <dsp:spPr>
        <a:xfrm>
          <a:off x="8570020" y="660271"/>
          <a:ext cx="1785693" cy="71011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7353344"/>
                <a:satOff val="-10228"/>
                <a:lumOff val="-3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7353344"/>
                <a:satOff val="-10228"/>
                <a:lumOff val="-3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7353344"/>
                <a:satOff val="-10228"/>
                <a:lumOff val="-3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Flask</a:t>
          </a:r>
          <a:endParaRPr lang="en-US" sz="1700" kern="1200" dirty="0"/>
        </a:p>
      </dsp:txBody>
      <dsp:txXfrm>
        <a:off x="8590818" y="681069"/>
        <a:ext cx="1744097" cy="6685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Foodie Network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30BF4E-9BFE-4744-A04A-4A2A5781B6D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3190B-4C49-C64F-9E36-70502E3A1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6411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tiff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Foodie Network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68FE32-9C40-C24F-8E1C-20F01F6C7DE9}" type="datetimeFigureOut">
              <a:rPr lang="en-US" smtClean="0"/>
              <a:t>1/20/16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E5882-7C8E-CF4A-9C77-610549E19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4366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</a:t>
            </a:r>
            <a:r>
              <a:rPr lang="en-US" baseline="0" dirty="0" smtClean="0"/>
              <a:t> you ever had trouble finding an authentic cuisine?</a:t>
            </a:r>
            <a:endParaRPr lang="en-US" dirty="0" smtClean="0"/>
          </a:p>
          <a:p>
            <a:r>
              <a:rPr lang="en-US" dirty="0" smtClean="0"/>
              <a:t>Having</a:t>
            </a:r>
            <a:r>
              <a:rPr lang="en-US" baseline="0" dirty="0" smtClean="0"/>
              <a:t> in Oklahoma for 2 years, </a:t>
            </a:r>
            <a:r>
              <a:rPr lang="en-US" dirty="0" smtClean="0"/>
              <a:t>I had difficulty finding genuine Chinese food that</a:t>
            </a:r>
            <a:r>
              <a:rPr lang="en-US" baseline="0" dirty="0" smtClean="0"/>
              <a:t> reminded me of home so I developed a network model and app to solve this problem. </a:t>
            </a:r>
          </a:p>
          <a:p>
            <a:endParaRPr lang="en-US" baseline="0" dirty="0" smtClean="0"/>
          </a:p>
          <a:p>
            <a:r>
              <a:rPr lang="en-US" dirty="0" smtClean="0"/>
              <a:t>First, how did</a:t>
            </a:r>
            <a:r>
              <a:rPr lang="en-US" baseline="0" dirty="0" smtClean="0"/>
              <a:t> I define authenticity?</a:t>
            </a:r>
            <a:endParaRPr lang="en-US" dirty="0" smtClean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785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Conclusion, I built model using network graphs that produces pretty sensible results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future, the can be significantly improved if I add in user-user relationships and weight their connection by number of restaurants they have in common.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Since unsupervised,</a:t>
            </a:r>
            <a:r>
              <a:rPr lang="en-US" baseline="0" dirty="0" smtClean="0"/>
              <a:t> its hard to validate. So we need to A/B Test.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14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 is kind of like </a:t>
            </a:r>
            <a:r>
              <a:rPr lang="en-US" dirty="0" err="1" smtClean="0"/>
              <a:t>WalkScore.com</a:t>
            </a:r>
            <a:r>
              <a:rPr lang="en-US" baseline="0" dirty="0" smtClean="0"/>
              <a:t> or </a:t>
            </a:r>
            <a:r>
              <a:rPr lang="en-US" baseline="0" dirty="0" err="1" smtClean="0"/>
              <a:t>Rateyourneighborhood</a:t>
            </a:r>
            <a:r>
              <a:rPr lang="en-US" baseline="0" dirty="0" smtClean="0"/>
              <a:t>. Gives you statistics about your interests, you decide what to do with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32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me, users who</a:t>
            </a:r>
            <a:r>
              <a:rPr lang="en-US" baseline="0" dirty="0" smtClean="0"/>
              <a:t> review one cuisine with higher frequency naturally provide more authentic reviews.</a:t>
            </a:r>
          </a:p>
          <a:p>
            <a:r>
              <a:rPr lang="en-US" dirty="0" smtClean="0"/>
              <a:t>In</a:t>
            </a:r>
            <a:r>
              <a:rPr lang="en-US" baseline="0" dirty="0" smtClean="0"/>
              <a:t> this graph on the right, User 1 has higher authenticity than U2 because he/she has rated more Chinese restaurants so his rating receives higher significance</a:t>
            </a:r>
          </a:p>
          <a:p>
            <a:endParaRPr lang="en-US" dirty="0" smtClean="0"/>
          </a:p>
          <a:p>
            <a:r>
              <a:rPr lang="en-US" dirty="0" smtClean="0"/>
              <a:t>Estimate </a:t>
            </a:r>
            <a:r>
              <a:rPr lang="en-US" dirty="0" smtClean="0"/>
              <a:t>Authenticity</a:t>
            </a:r>
            <a:r>
              <a:rPr lang="en-US" baseline="0" dirty="0" smtClean="0"/>
              <a:t> using elite reviewers whom rate a lot of the same cuisine</a:t>
            </a:r>
          </a:p>
          <a:p>
            <a:r>
              <a:rPr lang="en-US" baseline="0" dirty="0" smtClean="0"/>
              <a:t>Some one who rates a lot of Chinese restaurants is a foodie and they should know what is considered good quality OR bad quality</a:t>
            </a:r>
          </a:p>
          <a:p>
            <a:r>
              <a:rPr lang="en-US" baseline="0" dirty="0" smtClean="0"/>
              <a:t>Readjust Yelp rating based on qualified users within the community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Restaurant rating increases after weighting = means high frequency reviewers likely thought it was more authentic than originally rated</a:t>
            </a:r>
          </a:p>
          <a:p>
            <a:r>
              <a:rPr lang="en-US" baseline="0" dirty="0" smtClean="0"/>
              <a:t>If Restaurant rating decreases after weighting = means high frequency reviewers likely thought it was less authentic than </a:t>
            </a:r>
            <a:r>
              <a:rPr lang="en-US" baseline="0" dirty="0" err="1" smtClean="0"/>
              <a:t>orignally</a:t>
            </a:r>
            <a:r>
              <a:rPr lang="en-US" baseline="0" dirty="0" smtClean="0"/>
              <a:t> rated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05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data pipeline</a:t>
            </a:r>
            <a:r>
              <a:rPr lang="en-US" baseline="0" dirty="0" smtClean="0"/>
              <a:t> consists of scraping Yelp reviews with greater than 500 reviews and then using </a:t>
            </a:r>
            <a:r>
              <a:rPr lang="en-US" baseline="0" dirty="0" err="1" smtClean="0"/>
              <a:t>graphtools</a:t>
            </a:r>
            <a:r>
              <a:rPr lang="en-US" baseline="0" dirty="0" smtClean="0"/>
              <a:t> (network library) to conduct community detection modeling. I then migrated the data to pandas to build my authenticity metric. Finally I implemented everything in a web application.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1. Stored data into </a:t>
            </a:r>
            <a:r>
              <a:rPr lang="en-US" baseline="0" dirty="0" err="1" smtClean="0"/>
              <a:t>mongdb</a:t>
            </a:r>
            <a:endParaRPr lang="en-US" baseline="0" dirty="0" smtClean="0"/>
          </a:p>
          <a:p>
            <a:r>
              <a:rPr lang="en-US" baseline="0" dirty="0" smtClean="0"/>
              <a:t>2. Built model with </a:t>
            </a:r>
            <a:r>
              <a:rPr lang="en-US" baseline="0" dirty="0" err="1" smtClean="0"/>
              <a:t>graphtools</a:t>
            </a:r>
            <a:r>
              <a:rPr lang="en-US" baseline="0" dirty="0" smtClean="0"/>
              <a:t>, </a:t>
            </a:r>
          </a:p>
          <a:p>
            <a:r>
              <a:rPr lang="en-US" baseline="0" dirty="0" smtClean="0"/>
              <a:t>3. I build my authenticity metric </a:t>
            </a:r>
          </a:p>
          <a:p>
            <a:r>
              <a:rPr lang="en-US" baseline="0" dirty="0" smtClean="0"/>
              <a:t>4. Implemented everything in a </a:t>
            </a:r>
            <a:r>
              <a:rPr lang="en-US" baseline="0" dirty="0" err="1" smtClean="0"/>
              <a:t>webapp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(Spent too long)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2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describe</a:t>
            </a:r>
            <a:r>
              <a:rPr lang="en-US" baseline="0" dirty="0" smtClean="0"/>
              <a:t> my modeling approach, a built a network model which consists of users and businesses.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Users and business can be clustered into communities based similarity of their connections (for example ones that have similar tastes in restaurants will be clustered in same community)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 tried many different implementations of community detection algorithms for large networks which optimize modularity with community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During the modeling</a:t>
            </a:r>
            <a:r>
              <a:rPr lang="en-US" baseline="0" dirty="0" smtClean="0"/>
              <a:t> phase, I constructed a social network of Yelp Reviews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then</a:t>
            </a:r>
            <a:r>
              <a:rPr lang="en-US" baseline="0" dirty="0" smtClean="0"/>
              <a:t> clustered yelp </a:t>
            </a:r>
            <a:r>
              <a:rPr lang="en-US" dirty="0" smtClean="0"/>
              <a:t>reviews </a:t>
            </a:r>
            <a:r>
              <a:rPr lang="en-US" dirty="0" smtClean="0"/>
              <a:t>with</a:t>
            </a:r>
            <a:r>
              <a:rPr lang="en-US" baseline="0" dirty="0" smtClean="0"/>
              <a:t> each vertex representing either a business or a user where </a:t>
            </a:r>
            <a:r>
              <a:rPr lang="en-US" b="1" baseline="0" dirty="0" smtClean="0"/>
              <a:t>within</a:t>
            </a:r>
            <a:r>
              <a:rPr lang="en-US" baseline="0" dirty="0" smtClean="0"/>
              <a:t> </a:t>
            </a:r>
            <a:r>
              <a:rPr lang="en-US" baseline="0" dirty="0" smtClean="0"/>
              <a:t>community connectivity is higher than </a:t>
            </a:r>
            <a:r>
              <a:rPr lang="en-US" b="1" baseline="0" dirty="0" smtClean="0"/>
              <a:t>between</a:t>
            </a:r>
            <a:r>
              <a:rPr lang="en-US" baseline="0" dirty="0" smtClean="0"/>
              <a:t> community connectivity.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My </a:t>
            </a:r>
            <a:r>
              <a:rPr lang="en-US" dirty="0" smtClean="0"/>
              <a:t>goal</a:t>
            </a:r>
            <a:r>
              <a:rPr lang="en-US" baseline="0" dirty="0" smtClean="0"/>
              <a:t> was to use communities to compute </a:t>
            </a:r>
            <a:r>
              <a:rPr lang="en-US" baseline="0" dirty="0" smtClean="0"/>
              <a:t>authentic Yelps star rating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First</a:t>
            </a:r>
            <a:r>
              <a:rPr lang="en-US" baseline="0" dirty="0" smtClean="0"/>
              <a:t> run a community detection algorithm to find communities of reviews that are more similar within community than between community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 community does not have to describe a single cuisine (only similar tastes), it does describe a</a:t>
            </a:r>
            <a:r>
              <a:rPr lang="en-US" b="1" baseline="0" dirty="0" smtClean="0"/>
              <a:t> community of users with similar taste in restaurants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chemeClr val="bg1"/>
                </a:solidFill>
              </a:rPr>
              <a:t>Every User has a different qualification to review a particular cuisine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No</a:t>
            </a:r>
            <a:r>
              <a:rPr lang="en-US" baseline="0" dirty="0" smtClean="0"/>
              <a:t> shortage of features but not no label to validate results</a:t>
            </a:r>
          </a:p>
          <a:p>
            <a:r>
              <a:rPr lang="en-US" dirty="0" smtClean="0"/>
              <a:t>Maybe I could do a survey of the clientele? </a:t>
            </a:r>
          </a:p>
          <a:p>
            <a:pPr lvl="1"/>
            <a:r>
              <a:rPr lang="en-US" dirty="0" smtClean="0"/>
              <a:t>Tend to eat only one type of cuisine</a:t>
            </a:r>
          </a:p>
          <a:p>
            <a:pPr lvl="1"/>
            <a:r>
              <a:rPr lang="en-US" dirty="0" smtClean="0"/>
              <a:t>Immigrants rather cook themselves if they could do it better</a:t>
            </a:r>
          </a:p>
          <a:p>
            <a:pPr lvl="1"/>
            <a:r>
              <a:rPr lang="en-US" dirty="0" smtClean="0"/>
              <a:t>Yelp is biased towards yuppies</a:t>
            </a:r>
          </a:p>
          <a:p>
            <a:pPr lvl="1"/>
            <a:r>
              <a:rPr lang="en-US" dirty="0" smtClean="0"/>
              <a:t>San Francisco is harder to detect signal vs. rural areas</a:t>
            </a:r>
          </a:p>
          <a:p>
            <a:r>
              <a:rPr lang="en-US" dirty="0" smtClean="0"/>
              <a:t>how many versions of menus they have (languages)</a:t>
            </a:r>
          </a:p>
          <a:p>
            <a:r>
              <a:rPr lang="en-US" dirty="0" smtClean="0"/>
              <a:t>Non-authentic restaurant names – panda, golden, china, dragon, bamboo, fortune, happy, wok, express, golden, palace, take-out, fortune cookies, zodiac place mats</a:t>
            </a:r>
          </a:p>
          <a:p>
            <a:r>
              <a:rPr lang="en-US" dirty="0" smtClean="0"/>
              <a:t>Menu items and names</a:t>
            </a:r>
          </a:p>
          <a:p>
            <a:r>
              <a:rPr lang="en-US" dirty="0" smtClean="0"/>
              <a:t>Harder to tell when restaurants are cuisine fusion</a:t>
            </a:r>
          </a:p>
          <a:p>
            <a:r>
              <a:rPr lang="en-US" dirty="0" smtClean="0"/>
              <a:t>I used big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441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does my app work?</a:t>
            </a:r>
          </a:p>
          <a:p>
            <a:endParaRPr lang="en-US" dirty="0" smtClean="0"/>
          </a:p>
          <a:p>
            <a:r>
              <a:rPr lang="en-US" dirty="0" smtClean="0"/>
              <a:t>A</a:t>
            </a:r>
            <a:r>
              <a:rPr lang="en-US" baseline="0" dirty="0" smtClean="0"/>
              <a:t> user specifies a restaurant and a cuisine to evaluate authenticity for.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298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First,</a:t>
            </a:r>
            <a:r>
              <a:rPr lang="en-US" baseline="0" dirty="0" smtClean="0"/>
              <a:t> you gives you a community map of similar restaurants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14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FINALLY…</a:t>
            </a:r>
          </a:p>
          <a:p>
            <a:endParaRPr lang="en-US" dirty="0" smtClean="0"/>
          </a:p>
          <a:p>
            <a:r>
              <a:rPr lang="en-US" dirty="0" smtClean="0"/>
              <a:t>Makes</a:t>
            </a:r>
            <a:r>
              <a:rPr lang="en-US" baseline="0" dirty="0" smtClean="0"/>
              <a:t> sense because high review count, </a:t>
            </a:r>
            <a:r>
              <a:rPr lang="en-US" baseline="0" dirty="0" smtClean="0"/>
              <a:t>more </a:t>
            </a:r>
            <a:r>
              <a:rPr lang="en-US" baseline="0" dirty="0" smtClean="0"/>
              <a:t>reviewers who are likely less qualified to rate </a:t>
            </a:r>
            <a:r>
              <a:rPr lang="en-US" baseline="0" dirty="0" err="1" smtClean="0"/>
              <a:t>chinese</a:t>
            </a:r>
            <a:r>
              <a:rPr lang="en-US" baseline="0" dirty="0" smtClean="0"/>
              <a:t> cuisines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64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Nice</a:t>
            </a:r>
            <a:r>
              <a:rPr lang="en-US" baseline="0" dirty="0" smtClean="0"/>
              <a:t> because kind of validates yelp’s “most authentic” result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603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</a:t>
            </a:r>
            <a:r>
              <a:rPr lang="en-US" baseline="0" dirty="0" smtClean="0"/>
              <a:t> last example makes the most compelling use-case for this app and that is seeing how different restaurants appeal to people who are Authentic reviewers of different cuisines? Use this to market to different cuisines. </a:t>
            </a:r>
            <a:endParaRPr lang="en-US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3E5882-7C8E-CF4A-9C77-610549E19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07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1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6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5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18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3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5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44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7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8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02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5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9D9AB-F2FC-644A-A4B1-B010F312EC9A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00299-8101-5E48-B842-A2189B020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08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hyperlink" Target="http://alee7135.gmail.com/" TargetMode="External"/><Relationship Id="rId5" Type="http://schemas.openxmlformats.org/officeDocument/2006/relationships/hyperlink" Target="https://github.com/alee7135/yelp" TargetMode="External"/><Relationship Id="rId6" Type="http://schemas.openxmlformats.org/officeDocument/2006/relationships/hyperlink" Target="https://github.com/alee7135" TargetMode="External"/><Relationship Id="rId7" Type="http://schemas.openxmlformats.org/officeDocument/2006/relationships/hyperlink" Target="https://www.linkedin.com/in/allen-lee-a0900b2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diagramLayout" Target="../diagrams/layout2.xml"/><Relationship Id="rId20" Type="http://schemas.openxmlformats.org/officeDocument/2006/relationships/hyperlink" Target="https://www.google.com/imgres?imgurl=https://upload.wikimedia.org/wikipedia/commons/thumb/b/b8/Graph-tool-logo.png/250px-Graph-tool-logo.png&amp;imgrefurl=https://en.wikipedia.org/wiki/Graph-tool&amp;h=48&amp;w=250&amp;tbnid=LDOSZI_glNekYM:&amp;docid=k5yzhYp-HM23qM&amp;ei=J4ygVoGrCMbkjwO8zq-4Bw&amp;tbm=isch&amp;ved=0ahUKEwjB2sCUtLrKAhVG8mMKHTznC3cQMwg-KBowGg" TargetMode="External"/><Relationship Id="rId21" Type="http://schemas.openxmlformats.org/officeDocument/2006/relationships/image" Target="../media/image13.png"/><Relationship Id="rId10" Type="http://schemas.openxmlformats.org/officeDocument/2006/relationships/diagramQuickStyle" Target="../diagrams/quickStyle2.xml"/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3" Type="http://schemas.openxmlformats.org/officeDocument/2006/relationships/image" Target="../media/image6.png"/><Relationship Id="rId14" Type="http://schemas.openxmlformats.org/officeDocument/2006/relationships/image" Target="../media/image7.png"/><Relationship Id="rId15" Type="http://schemas.openxmlformats.org/officeDocument/2006/relationships/image" Target="../media/image8.tiff"/><Relationship Id="rId16" Type="http://schemas.openxmlformats.org/officeDocument/2006/relationships/image" Target="../media/image9.tiff"/><Relationship Id="rId17" Type="http://schemas.openxmlformats.org/officeDocument/2006/relationships/image" Target="../media/image10.tiff"/><Relationship Id="rId18" Type="http://schemas.openxmlformats.org/officeDocument/2006/relationships/image" Target="../media/image11.tiff"/><Relationship Id="rId19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80"/>
            <a:ext cx="12192000" cy="6858000"/>
          </a:xfrm>
          <a:prstGeom prst="rect">
            <a:avLst/>
          </a:prstGeom>
          <a:noFill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333469" y="856769"/>
            <a:ext cx="7315200" cy="1151913"/>
          </a:xfrm>
          <a:prstGeom prst="rect">
            <a:avLst/>
          </a:prstGeom>
          <a:solidFill>
            <a:schemeClr val="bg1">
              <a:alpha val="56000"/>
            </a:schemeClr>
          </a:solidFill>
          <a:effectLst>
            <a:glow>
              <a:schemeClr val="accent1"/>
            </a:glow>
            <a:softEdge rad="127000"/>
          </a:effectLst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smtClean="0">
                <a:latin typeface="Yuppy SC" charset="-122"/>
                <a:ea typeface="Yuppy SC" charset="-122"/>
                <a:cs typeface="Yuppy SC" charset="-122"/>
              </a:rPr>
              <a:t>Foodie Network</a:t>
            </a:r>
            <a:endParaRPr lang="en-US" sz="8000" dirty="0">
              <a:latin typeface="Yuppy SC" charset="-122"/>
              <a:ea typeface="Yuppy SC" charset="-122"/>
              <a:cs typeface="Yuppy SC" charset="-122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719384" y="2443295"/>
            <a:ext cx="4753232" cy="20313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dirty="0" smtClean="0">
                <a:ln w="31750">
                  <a:solidFill>
                    <a:schemeClr val="tx1"/>
                  </a:solidFill>
                </a:ln>
                <a:latin typeface="Verdana" charset="0"/>
                <a:ea typeface="Verdana" charset="0"/>
                <a:cs typeface="Verdana" charset="0"/>
              </a:rPr>
              <a:t>Your guide to authentic Yelp </a:t>
            </a:r>
            <a:r>
              <a:rPr lang="en-US" sz="4000" b="1" dirty="0" smtClean="0">
                <a:ln w="31750">
                  <a:solidFill>
                    <a:schemeClr val="tx1"/>
                  </a:solidFill>
                </a:ln>
                <a:effectLst>
                  <a:glow>
                    <a:schemeClr val="accent1"/>
                  </a:glow>
                </a:effectLst>
                <a:latin typeface="Verdana" charset="0"/>
                <a:ea typeface="Verdana" charset="0"/>
                <a:cs typeface="Verdana" charset="0"/>
              </a:rPr>
              <a:t>reviews</a:t>
            </a:r>
            <a:endParaRPr lang="en-US" sz="4000" b="1" dirty="0">
              <a:ln w="31750">
                <a:solidFill>
                  <a:schemeClr val="tx1"/>
                </a:solidFill>
              </a:ln>
              <a:effectLst>
                <a:glow>
                  <a:schemeClr val="accent1"/>
                </a:glow>
              </a:effectLst>
              <a:latin typeface="Verdana" charset="0"/>
              <a:ea typeface="Verdana" charset="0"/>
              <a:cs typeface="Verdana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85" r="1457" b="82295"/>
          <a:stretch/>
        </p:blipFill>
        <p:spPr>
          <a:xfrm>
            <a:off x="0" y="-14990"/>
            <a:ext cx="12192000" cy="46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5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2305" y="8301"/>
            <a:ext cx="12192000" cy="6047619"/>
            <a:chOff x="2305" y="8301"/>
            <a:chExt cx="12192000" cy="6047619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5" y="8301"/>
              <a:ext cx="12192000" cy="6047619"/>
            </a:xfrm>
            <a:prstGeom prst="rect">
              <a:avLst/>
            </a:prstGeom>
          </p:spPr>
        </p:pic>
        <p:sp>
          <p:nvSpPr>
            <p:cNvPr id="27" name="Oval 26"/>
            <p:cNvSpPr/>
            <p:nvPr/>
          </p:nvSpPr>
          <p:spPr>
            <a:xfrm>
              <a:off x="2828143" y="3687582"/>
              <a:ext cx="2128604" cy="449704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305" y="475729"/>
            <a:ext cx="12192000" cy="6041036"/>
            <a:chOff x="0" y="467547"/>
            <a:chExt cx="12192000" cy="6041036"/>
          </a:xfrm>
        </p:grpSpPr>
        <p:sp>
          <p:nvSpPr>
            <p:cNvPr id="7" name="Rectangle 6"/>
            <p:cNvSpPr/>
            <p:nvPr/>
          </p:nvSpPr>
          <p:spPr>
            <a:xfrm>
              <a:off x="0" y="467547"/>
              <a:ext cx="12192000" cy="6041036"/>
            </a:xfrm>
            <a:prstGeom prst="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791772" y="995179"/>
              <a:ext cx="6178694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/>
                <a:t>San Tung Restaurant</a:t>
              </a:r>
              <a:endParaRPr lang="en-US" sz="2800" b="1" dirty="0"/>
            </a:p>
            <a:p>
              <a:pPr algn="ctr"/>
              <a:endParaRPr lang="en-US" sz="2800" dirty="0"/>
            </a:p>
            <a:p>
              <a:pPr algn="ctr"/>
              <a:r>
                <a:rPr lang="en-US" sz="2800" b="1" dirty="0" smtClean="0"/>
                <a:t>Ratio: </a:t>
              </a:r>
              <a:r>
                <a:rPr lang="en-US" sz="2800" b="1" u="sng" dirty="0" smtClean="0"/>
                <a:t>1.05 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99470" y="674813"/>
            <a:ext cx="5273073" cy="4666631"/>
            <a:chOff x="168262" y="767740"/>
            <a:chExt cx="6663129" cy="549028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536"/>
            <a:stretch/>
          </p:blipFill>
          <p:spPr>
            <a:xfrm>
              <a:off x="168262" y="784592"/>
              <a:ext cx="6663129" cy="5473429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168262" y="1576582"/>
              <a:ext cx="3478293" cy="412354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231074" y="4669243"/>
              <a:ext cx="2916144" cy="885349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1369553" y="767740"/>
              <a:ext cx="2503316" cy="444594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07122" y="1885939"/>
            <a:ext cx="5184201" cy="4479585"/>
            <a:chOff x="264604" y="2328622"/>
            <a:chExt cx="5288106" cy="4233113"/>
          </a:xfrm>
        </p:grpSpPr>
        <p:grpSp>
          <p:nvGrpSpPr>
            <p:cNvPr id="10" name="Group 9"/>
            <p:cNvGrpSpPr/>
            <p:nvPr/>
          </p:nvGrpSpPr>
          <p:grpSpPr>
            <a:xfrm>
              <a:off x="264604" y="2328622"/>
              <a:ext cx="5288106" cy="4233113"/>
              <a:chOff x="0" y="2624887"/>
              <a:chExt cx="5288106" cy="4233113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0" y="2624887"/>
                <a:ext cx="5288106" cy="4233113"/>
                <a:chOff x="0" y="2624887"/>
                <a:chExt cx="5288106" cy="4233113"/>
              </a:xfrm>
            </p:grpSpPr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9387"/>
                <a:stretch/>
              </p:blipFill>
              <p:spPr>
                <a:xfrm>
                  <a:off x="0" y="2624887"/>
                  <a:ext cx="5288106" cy="4233113"/>
                </a:xfrm>
                <a:prstGeom prst="rect">
                  <a:avLst/>
                </a:prstGeom>
              </p:spPr>
            </p:pic>
            <p:sp>
              <p:nvSpPr>
                <p:cNvPr id="15" name="Oval 14"/>
                <p:cNvSpPr/>
                <p:nvPr/>
              </p:nvSpPr>
              <p:spPr>
                <a:xfrm>
                  <a:off x="1223349" y="2661526"/>
                  <a:ext cx="2402279" cy="454931"/>
                </a:xfrm>
                <a:prstGeom prst="ellipse">
                  <a:avLst/>
                </a:prstGeom>
                <a:noFill/>
                <a:ln w="635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" name="Rectangle 12"/>
              <p:cNvSpPr/>
              <p:nvPr/>
            </p:nvSpPr>
            <p:spPr>
              <a:xfrm>
                <a:off x="31595" y="3570272"/>
                <a:ext cx="4855198" cy="421941"/>
              </a:xfrm>
              <a:prstGeom prst="rect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1409938" y="4834649"/>
              <a:ext cx="2832278" cy="7940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943886" y="4066157"/>
            <a:ext cx="61786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Hong Kong Clay Pot Restaurant</a:t>
            </a:r>
            <a:endParaRPr lang="en-US" sz="2800" b="1" dirty="0"/>
          </a:p>
          <a:p>
            <a:pPr algn="ctr"/>
            <a:endParaRPr lang="en-US" sz="2800" dirty="0"/>
          </a:p>
          <a:p>
            <a:pPr algn="ctr"/>
            <a:r>
              <a:rPr lang="en-US" sz="2800" b="1" dirty="0" smtClean="0"/>
              <a:t>Ratio: </a:t>
            </a:r>
            <a:r>
              <a:rPr lang="en-US" sz="2800" b="1" u="sng" dirty="0" smtClean="0"/>
              <a:t>1.15 </a:t>
            </a:r>
          </a:p>
        </p:txBody>
      </p:sp>
    </p:spTree>
    <p:extLst>
      <p:ext uri="{BB962C8B-B14F-4D97-AF65-F5344CB8AC3E}">
        <p14:creationId xmlns:p14="http://schemas.microsoft.com/office/powerpoint/2010/main" val="1547716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01937" y="331982"/>
            <a:ext cx="10515600" cy="11606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Conclusions and Further Work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4616" y="1600747"/>
            <a:ext cx="10852879" cy="5032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Social </a:t>
            </a:r>
            <a:r>
              <a:rPr lang="en-US" dirty="0"/>
              <a:t>N</a:t>
            </a:r>
            <a:r>
              <a:rPr lang="en-US" dirty="0" smtClean="0"/>
              <a:t>etwork </a:t>
            </a:r>
            <a:r>
              <a:rPr lang="en-US" dirty="0"/>
              <a:t>G</a:t>
            </a:r>
            <a:r>
              <a:rPr lang="en-US" dirty="0" smtClean="0"/>
              <a:t>raphs are versatile and can provide significant insight on which restaurants are likely more authentic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smtClean="0"/>
              <a:t>user-user </a:t>
            </a:r>
            <a:r>
              <a:rPr lang="en-US" dirty="0" smtClean="0"/>
              <a:t>connections along with user-user weights</a:t>
            </a:r>
          </a:p>
          <a:p>
            <a:endParaRPr lang="en-US" dirty="0"/>
          </a:p>
          <a:p>
            <a:r>
              <a:rPr lang="en-US" dirty="0" smtClean="0"/>
              <a:t>Create authentic recommendations based on user inputs</a:t>
            </a:r>
          </a:p>
        </p:txBody>
      </p:sp>
    </p:spTree>
    <p:extLst>
      <p:ext uri="{BB962C8B-B14F-4D97-AF65-F5344CB8AC3E}">
        <p14:creationId xmlns:p14="http://schemas.microsoft.com/office/powerpoint/2010/main" val="191943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42977"/>
            <a:ext cx="10515600" cy="123882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Nanum Gothic" charset="-127"/>
                <a:ea typeface="Nanum Gothic" charset="-127"/>
                <a:cs typeface="Nanum Gothic" charset="-127"/>
              </a:rPr>
              <a:t>Foodie Network</a:t>
            </a:r>
            <a:br>
              <a:rPr lang="en-US" b="1" dirty="0" smtClean="0"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b="1" dirty="0" smtClean="0"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b="1" dirty="0" smtClean="0"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b="1" dirty="0" smtClean="0">
                <a:latin typeface="Nanum Gothic" charset="-127"/>
                <a:ea typeface="Nanum Gothic" charset="-127"/>
                <a:cs typeface="Nanum Gothic" charset="-127"/>
              </a:rPr>
              <a:t>Thank you!</a:t>
            </a:r>
            <a:endParaRPr lang="en-US" b="1" dirty="0"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50232" y="3429001"/>
            <a:ext cx="9578714" cy="1597519"/>
          </a:xfrm>
          <a:solidFill>
            <a:schemeClr val="bg1">
              <a:alpha val="63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/>
              <a:t>Email: 	 </a:t>
            </a:r>
            <a:r>
              <a:rPr lang="en-US" dirty="0" smtClean="0">
                <a:solidFill>
                  <a:srgbClr val="FF0000"/>
                </a:solidFill>
                <a:hlinkClick r:id="rId4"/>
              </a:rPr>
              <a:t>Alee7135@gmail.com</a:t>
            </a:r>
            <a:endParaRPr lang="en-US" dirty="0" smtClean="0">
              <a:solidFill>
                <a:srgbClr val="FF0000"/>
              </a:solidFill>
              <a:hlinkClick r:id="rId5"/>
            </a:endParaRPr>
          </a:p>
          <a:p>
            <a:pPr marL="0" indent="0">
              <a:buNone/>
            </a:pPr>
            <a:r>
              <a:rPr lang="en-US" dirty="0" err="1" smtClean="0"/>
              <a:t>Github</a:t>
            </a:r>
            <a:r>
              <a:rPr lang="en-US" dirty="0" smtClean="0"/>
              <a:t>:	 </a:t>
            </a:r>
            <a:r>
              <a:rPr lang="en-US" dirty="0" smtClean="0">
                <a:solidFill>
                  <a:srgbClr val="FF0000"/>
                </a:solidFill>
                <a:hlinkClick r:id="rId6"/>
              </a:rPr>
              <a:t>https</a:t>
            </a:r>
            <a:r>
              <a:rPr lang="en-US" dirty="0">
                <a:solidFill>
                  <a:srgbClr val="FF0000"/>
                </a:solidFill>
                <a:hlinkClick r:id="rId6"/>
              </a:rPr>
              <a:t>://github.com/alee7135</a:t>
            </a:r>
            <a:r>
              <a:rPr lang="en-US" dirty="0" smtClean="0">
                <a:solidFill>
                  <a:srgbClr val="FF0000"/>
                </a:solidFill>
              </a:rPr>
              <a:t>  </a:t>
            </a:r>
          </a:p>
          <a:p>
            <a:pPr marL="0" indent="0">
              <a:buNone/>
            </a:pPr>
            <a:r>
              <a:rPr lang="en-US" dirty="0" smtClean="0"/>
              <a:t>LinkedIn: 	 </a:t>
            </a:r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://www.linkedin.com/in/allen-lee-a0900b2a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68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50" y="0"/>
            <a:ext cx="758965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46062" y="1185221"/>
            <a:ext cx="3759200" cy="2159000"/>
            <a:chOff x="435233" y="953187"/>
            <a:chExt cx="3759200" cy="2159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233" y="953187"/>
              <a:ext cx="3759200" cy="21590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5856" y="1270686"/>
              <a:ext cx="273908" cy="273908"/>
            </a:xfrm>
            <a:prstGeom prst="rect">
              <a:avLst/>
            </a:prstGeom>
          </p:spPr>
        </p:pic>
      </p:grpSp>
      <p:cxnSp>
        <p:nvCxnSpPr>
          <p:cNvPr id="9" name="Straight Arrow Connector 8"/>
          <p:cNvCxnSpPr/>
          <p:nvPr/>
        </p:nvCxnSpPr>
        <p:spPr>
          <a:xfrm flipV="1">
            <a:off x="3810109" y="864973"/>
            <a:ext cx="885459" cy="32024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9304638" y="4337222"/>
            <a:ext cx="2471351" cy="12356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>
            <a:off x="9623685" y="4676931"/>
            <a:ext cx="1528997" cy="149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/>
          <p:cNvSpPr/>
          <p:nvPr/>
        </p:nvSpPr>
        <p:spPr>
          <a:xfrm>
            <a:off x="248517" y="4337222"/>
            <a:ext cx="4105289" cy="163048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>
                <a:solidFill>
                  <a:schemeClr val="tx1"/>
                </a:solidFill>
                <a:latin typeface="Nanum Gothic" charset="-127"/>
                <a:ea typeface="Nanum Gothic" charset="-127"/>
                <a:cs typeface="Nanum Gothic" charset="-127"/>
              </a:rPr>
              <a:t>Which one is Authentic?</a:t>
            </a:r>
          </a:p>
        </p:txBody>
      </p:sp>
    </p:spTree>
    <p:extLst>
      <p:ext uri="{BB962C8B-B14F-4D97-AF65-F5344CB8AC3E}">
        <p14:creationId xmlns:p14="http://schemas.microsoft.com/office/powerpoint/2010/main" val="176584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82"/>
            <a:ext cx="10515600" cy="1325563"/>
          </a:xfrm>
        </p:spPr>
        <p:txBody>
          <a:bodyPr/>
          <a:lstStyle/>
          <a:p>
            <a:r>
              <a:rPr lang="en-US" dirty="0" smtClean="0"/>
              <a:t>Adjusted Yelp Rating for Authenticity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77984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Users who have rated one cuisine with </a:t>
            </a:r>
            <a:r>
              <a:rPr lang="en-US" b="1" dirty="0" smtClean="0"/>
              <a:t>higher frequency </a:t>
            </a:r>
            <a:r>
              <a:rPr lang="en-US" dirty="0" smtClean="0"/>
              <a:t>receive </a:t>
            </a:r>
            <a:r>
              <a:rPr lang="en-US" b="1" dirty="0" smtClean="0"/>
              <a:t>higher weighting </a:t>
            </a:r>
            <a:r>
              <a:rPr lang="en-US" dirty="0" smtClean="0"/>
              <a:t>for their Yelp star rating</a:t>
            </a:r>
          </a:p>
          <a:p>
            <a:endParaRPr lang="en-US" dirty="0" smtClean="0"/>
          </a:p>
          <a:p>
            <a:r>
              <a:rPr lang="en-US" dirty="0"/>
              <a:t>Users who </a:t>
            </a:r>
            <a:r>
              <a:rPr lang="en-US" dirty="0" smtClean="0"/>
              <a:t>never rated or rated one cuisine </a:t>
            </a:r>
            <a:r>
              <a:rPr lang="en-US" b="1" dirty="0" smtClean="0"/>
              <a:t>with lower frequency</a:t>
            </a:r>
            <a:r>
              <a:rPr lang="en-US" dirty="0" smtClean="0"/>
              <a:t> receive </a:t>
            </a:r>
            <a:r>
              <a:rPr lang="en-US" b="1" dirty="0" smtClean="0"/>
              <a:t>lower weighting</a:t>
            </a:r>
            <a:r>
              <a:rPr lang="en-US" dirty="0" smtClean="0"/>
              <a:t> </a:t>
            </a:r>
            <a:r>
              <a:rPr lang="en-US" dirty="0"/>
              <a:t>for their Yelp star </a:t>
            </a:r>
            <a:r>
              <a:rPr lang="en-US" dirty="0" smtClean="0"/>
              <a:t>rating</a:t>
            </a:r>
          </a:p>
          <a:p>
            <a:endParaRPr lang="en-US" dirty="0" smtClean="0"/>
          </a:p>
          <a:p>
            <a:r>
              <a:rPr lang="en-US" dirty="0" smtClean="0"/>
              <a:t>Readjust Restaurant rating based on </a:t>
            </a:r>
            <a:r>
              <a:rPr lang="en-US" dirty="0" smtClean="0"/>
              <a:t>authentic </a:t>
            </a:r>
            <a:r>
              <a:rPr lang="en-US" dirty="0" smtClean="0"/>
              <a:t>users</a:t>
            </a:r>
            <a:endParaRPr lang="en-US" dirty="0"/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602318" y="1807802"/>
            <a:ext cx="1627725" cy="8050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Chinese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897692" y="3198470"/>
            <a:ext cx="1062681" cy="10379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U1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/>
          <p:cNvCxnSpPr>
            <a:stCxn id="11" idx="6"/>
          </p:cNvCxnSpPr>
          <p:nvPr/>
        </p:nvCxnSpPr>
        <p:spPr>
          <a:xfrm flipV="1">
            <a:off x="8960373" y="3689367"/>
            <a:ext cx="627675" cy="28087"/>
          </a:xfrm>
          <a:prstGeom prst="line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11" idx="0"/>
          </p:cNvCxnSpPr>
          <p:nvPr/>
        </p:nvCxnSpPr>
        <p:spPr>
          <a:xfrm flipH="1" flipV="1">
            <a:off x="8416181" y="2638269"/>
            <a:ext cx="12852" cy="560201"/>
          </a:xfrm>
          <a:prstGeom prst="line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8807335" y="2820800"/>
            <a:ext cx="671527" cy="563509"/>
          </a:xfrm>
          <a:prstGeom prst="line">
            <a:avLst/>
          </a:prstGeom>
          <a:ln w="38100">
            <a:solidFill>
              <a:schemeClr val="tx1"/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9588048" y="3198470"/>
            <a:ext cx="1627725" cy="8050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Chinese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9588048" y="4513409"/>
            <a:ext cx="1627725" cy="96007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Asian Fusion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7884840" y="4494381"/>
            <a:ext cx="1062681" cy="10379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U2</a:t>
            </a:r>
            <a:endParaRPr lang="en-US" sz="3600" dirty="0">
              <a:solidFill>
                <a:schemeClr val="tx1"/>
              </a:solidFill>
            </a:endParaRPr>
          </a:p>
        </p:txBody>
      </p:sp>
      <p:cxnSp>
        <p:nvCxnSpPr>
          <p:cNvPr id="32" name="Straight Connector 31"/>
          <p:cNvCxnSpPr>
            <a:stCxn id="31" idx="6"/>
            <a:endCxn id="17" idx="1"/>
          </p:cNvCxnSpPr>
          <p:nvPr/>
        </p:nvCxnSpPr>
        <p:spPr>
          <a:xfrm flipV="1">
            <a:off x="8947521" y="4993449"/>
            <a:ext cx="640527" cy="19916"/>
          </a:xfrm>
          <a:prstGeom prst="line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9551704" y="2088398"/>
            <a:ext cx="1627725" cy="80501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Chinese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5" name="Up Arrow 44"/>
          <p:cNvSpPr/>
          <p:nvPr/>
        </p:nvSpPr>
        <p:spPr>
          <a:xfrm>
            <a:off x="7193432" y="3315174"/>
            <a:ext cx="419725" cy="748386"/>
          </a:xfrm>
          <a:prstGeom prst="up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Up Arrow 45"/>
          <p:cNvSpPr/>
          <p:nvPr/>
        </p:nvSpPr>
        <p:spPr>
          <a:xfrm rot="10800000">
            <a:off x="7221450" y="4646388"/>
            <a:ext cx="419725" cy="748386"/>
          </a:xfrm>
          <a:prstGeom prst="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9" name="Straight Connector 48"/>
          <p:cNvCxnSpPr>
            <a:stCxn id="31" idx="7"/>
          </p:cNvCxnSpPr>
          <p:nvPr/>
        </p:nvCxnSpPr>
        <p:spPr>
          <a:xfrm flipV="1">
            <a:off x="8791895" y="4003350"/>
            <a:ext cx="797423" cy="643038"/>
          </a:xfrm>
          <a:prstGeom prst="line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6344436" y="1094174"/>
            <a:ext cx="5771213" cy="5246557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35083191"/>
              </p:ext>
            </p:extLst>
          </p:nvPr>
        </p:nvGraphicFramePr>
        <p:xfrm>
          <a:off x="613346" y="4347147"/>
          <a:ext cx="11303834" cy="257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295304494"/>
              </p:ext>
            </p:extLst>
          </p:nvPr>
        </p:nvGraphicFramePr>
        <p:xfrm>
          <a:off x="944381" y="914400"/>
          <a:ext cx="10358203" cy="3687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346" y="132596"/>
            <a:ext cx="4123546" cy="1325563"/>
          </a:xfrm>
        </p:spPr>
        <p:txBody>
          <a:bodyPr/>
          <a:lstStyle/>
          <a:p>
            <a:pPr algn="ctr"/>
            <a:r>
              <a:rPr lang="en-US" dirty="0" smtClean="0"/>
              <a:t>Data Pipeline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959" y="1415612"/>
            <a:ext cx="905448" cy="4351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966" y="536850"/>
            <a:ext cx="961036" cy="377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67405" y="1065282"/>
            <a:ext cx="926884" cy="4533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85434" y="3954518"/>
            <a:ext cx="800482" cy="9396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50200" y="4252172"/>
            <a:ext cx="1446448" cy="4959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858980" y="2825227"/>
            <a:ext cx="1167268" cy="4552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858980" y="3414522"/>
            <a:ext cx="1382218" cy="691109"/>
          </a:xfrm>
          <a:prstGeom prst="rect">
            <a:avLst/>
          </a:prstGeom>
        </p:spPr>
      </p:pic>
      <p:pic>
        <p:nvPicPr>
          <p:cNvPr id="1026" name="Picture 2" descr="mage result for graph tools python">
            <a:hlinkClick r:id="rId20"/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053" y="536850"/>
            <a:ext cx="1755147" cy="33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269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2883"/>
            <a:ext cx="10515600" cy="1325563"/>
          </a:xfrm>
        </p:spPr>
        <p:txBody>
          <a:bodyPr/>
          <a:lstStyle/>
          <a:p>
            <a:r>
              <a:rPr lang="en-US" dirty="0" smtClean="0"/>
              <a:t>Modeling Yelp Social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260" y="1731460"/>
            <a:ext cx="4430001" cy="471431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b="1" dirty="0" smtClean="0"/>
              <a:t>Restaurants </a:t>
            </a:r>
            <a:r>
              <a:rPr lang="en-US" dirty="0" smtClean="0"/>
              <a:t>(businesses) and </a:t>
            </a:r>
            <a:r>
              <a:rPr lang="en-US" b="1" dirty="0" smtClean="0"/>
              <a:t>Reviewers</a:t>
            </a:r>
            <a:r>
              <a:rPr lang="en-US" dirty="0" smtClean="0"/>
              <a:t> (users) inside community are more similar than outside </a:t>
            </a:r>
            <a:r>
              <a:rPr lang="en-US" dirty="0" smtClean="0"/>
              <a:t>community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b="1" dirty="0" smtClean="0"/>
              <a:t>Goal: </a:t>
            </a:r>
            <a:r>
              <a:rPr lang="en-US" dirty="0" smtClean="0"/>
              <a:t>Leverage the community in reweighting </a:t>
            </a:r>
            <a:r>
              <a:rPr lang="en-US" dirty="0" smtClean="0"/>
              <a:t>star ratings for authenticity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915" y="1442686"/>
            <a:ext cx="5113885" cy="500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9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4773" y="524656"/>
            <a:ext cx="12157227" cy="5587325"/>
            <a:chOff x="34772" y="0"/>
            <a:chExt cx="12157227" cy="5587325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803" r="1338" b="82221"/>
            <a:stretch/>
          </p:blipFill>
          <p:spPr>
            <a:xfrm>
              <a:off x="34772" y="0"/>
              <a:ext cx="12157227" cy="464695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75" t="35629" r="6649" b="2294"/>
            <a:stretch/>
          </p:blipFill>
          <p:spPr>
            <a:xfrm>
              <a:off x="34772" y="464695"/>
              <a:ext cx="12157227" cy="5122630"/>
            </a:xfrm>
            <a:prstGeom prst="rect">
              <a:avLst/>
            </a:prstGeom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03" r="1776" b="28088"/>
          <a:stretch/>
        </p:blipFill>
        <p:spPr>
          <a:xfrm>
            <a:off x="34773" y="2208154"/>
            <a:ext cx="12157227" cy="464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80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375"/>
          <a:stretch/>
        </p:blipFill>
        <p:spPr>
          <a:xfrm>
            <a:off x="0" y="0"/>
            <a:ext cx="12192000" cy="494675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0" y="492363"/>
            <a:ext cx="12533707" cy="6041036"/>
            <a:chOff x="0" y="492363"/>
            <a:chExt cx="12533707" cy="6041036"/>
          </a:xfrm>
        </p:grpSpPr>
        <p:sp>
          <p:nvSpPr>
            <p:cNvPr id="7" name="Rectangle 6"/>
            <p:cNvSpPr/>
            <p:nvPr/>
          </p:nvSpPr>
          <p:spPr>
            <a:xfrm>
              <a:off x="0" y="492363"/>
              <a:ext cx="12192000" cy="6041036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257423" y="1233301"/>
              <a:ext cx="7276284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/>
                <a:t>Adjusted Yelp Review for San Tung Restaurant</a:t>
              </a:r>
            </a:p>
            <a:p>
              <a:endParaRPr lang="en-US" sz="3200" dirty="0"/>
            </a:p>
            <a:p>
              <a:pPr algn="ctr"/>
              <a:r>
                <a:rPr lang="en-US" sz="3200" dirty="0" smtClean="0"/>
                <a:t>Review Counts: 4,910</a:t>
              </a:r>
            </a:p>
            <a:p>
              <a:pPr algn="ctr"/>
              <a:endParaRPr lang="en-US" sz="3200" dirty="0"/>
            </a:p>
            <a:p>
              <a:pPr algn="ctr"/>
              <a:r>
                <a:rPr lang="en-US" sz="3200" i="1" dirty="0" smtClean="0"/>
                <a:t>Original</a:t>
              </a:r>
              <a:r>
                <a:rPr lang="en-US" sz="3200" dirty="0" smtClean="0"/>
                <a:t> Yelp Star Rating: 4</a:t>
              </a:r>
            </a:p>
            <a:p>
              <a:pPr algn="ctr"/>
              <a:r>
                <a:rPr lang="en-US" sz="3200" i="1" dirty="0" smtClean="0"/>
                <a:t>Reweighted</a:t>
              </a:r>
              <a:r>
                <a:rPr lang="en-US" sz="3200" dirty="0" smtClean="0"/>
                <a:t> Yelp Star Rating: 3.9</a:t>
              </a:r>
            </a:p>
            <a:p>
              <a:pPr algn="ctr"/>
              <a:endParaRPr lang="en-US" sz="3200" dirty="0"/>
            </a:p>
            <a:p>
              <a:pPr algn="ctr"/>
              <a:r>
                <a:rPr lang="en-US" sz="3200" b="1" dirty="0" smtClean="0"/>
                <a:t>Ratio: </a:t>
              </a:r>
              <a:r>
                <a:rPr lang="en-US" sz="3200" b="1" u="sng" dirty="0" smtClean="0"/>
                <a:t>0.975 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" t="11947" r="-273" b="29754"/>
          <a:stretch/>
        </p:blipFill>
        <p:spPr>
          <a:xfrm>
            <a:off x="-12540879" y="2859824"/>
            <a:ext cx="10972800" cy="3998176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337012" y="1090985"/>
            <a:ext cx="5273073" cy="4666631"/>
            <a:chOff x="168262" y="767740"/>
            <a:chExt cx="6663129" cy="5490281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4536"/>
            <a:stretch/>
          </p:blipFill>
          <p:spPr>
            <a:xfrm>
              <a:off x="168262" y="784592"/>
              <a:ext cx="6663129" cy="5473429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168262" y="1576582"/>
              <a:ext cx="3478293" cy="412354"/>
            </a:xfrm>
            <a:prstGeom prst="rect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31074" y="4669243"/>
              <a:ext cx="2916144" cy="885349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1369553" y="767740"/>
              <a:ext cx="2503316" cy="444594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 rot="19263115">
            <a:off x="-93473" y="2734648"/>
            <a:ext cx="67455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Stencil" charset="0"/>
                <a:ea typeface="Stencil" charset="0"/>
                <a:cs typeface="Stencil" charset="0"/>
              </a:rPr>
              <a:t>Less Authentic</a:t>
            </a:r>
            <a:endParaRPr lang="en-US" sz="6000" dirty="0">
              <a:latin typeface="Stencil" charset="0"/>
              <a:ea typeface="Stencil" charset="0"/>
              <a:cs typeface="Stenci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8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479676"/>
            <a:ext cx="12192000" cy="6041036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553"/>
          <a:stretch/>
        </p:blipFill>
        <p:spPr>
          <a:xfrm>
            <a:off x="0" y="0"/>
            <a:ext cx="12192000" cy="55463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68735" y="1072303"/>
            <a:ext cx="5471410" cy="4930741"/>
            <a:chOff x="264604" y="2328622"/>
            <a:chExt cx="5288106" cy="4233113"/>
          </a:xfrm>
        </p:grpSpPr>
        <p:grpSp>
          <p:nvGrpSpPr>
            <p:cNvPr id="8" name="Group 7"/>
            <p:cNvGrpSpPr/>
            <p:nvPr/>
          </p:nvGrpSpPr>
          <p:grpSpPr>
            <a:xfrm>
              <a:off x="264604" y="2328622"/>
              <a:ext cx="5288106" cy="4233113"/>
              <a:chOff x="0" y="2624887"/>
              <a:chExt cx="5288106" cy="4233113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0" y="2624887"/>
                <a:ext cx="5288106" cy="4233113"/>
                <a:chOff x="0" y="2624887"/>
                <a:chExt cx="5288106" cy="4233113"/>
              </a:xfrm>
            </p:grpSpPr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9387"/>
                <a:stretch/>
              </p:blipFill>
              <p:spPr>
                <a:xfrm>
                  <a:off x="0" y="2624887"/>
                  <a:ext cx="5288106" cy="4233113"/>
                </a:xfrm>
                <a:prstGeom prst="rect">
                  <a:avLst/>
                </a:prstGeom>
              </p:spPr>
            </p:pic>
            <p:sp>
              <p:nvSpPr>
                <p:cNvPr id="14" name="Oval 13"/>
                <p:cNvSpPr/>
                <p:nvPr/>
              </p:nvSpPr>
              <p:spPr>
                <a:xfrm>
                  <a:off x="1223349" y="2661526"/>
                  <a:ext cx="2402279" cy="454931"/>
                </a:xfrm>
                <a:prstGeom prst="ellipse">
                  <a:avLst/>
                </a:prstGeom>
                <a:noFill/>
                <a:ln w="635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" name="Rectangle 11"/>
              <p:cNvSpPr/>
              <p:nvPr/>
            </p:nvSpPr>
            <p:spPr>
              <a:xfrm>
                <a:off x="31595" y="3570272"/>
                <a:ext cx="4855198" cy="421941"/>
              </a:xfrm>
              <a:prstGeom prst="rect">
                <a:avLst/>
              </a:prstGeom>
              <a:noFill/>
              <a:ln w="635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1409938" y="4834649"/>
              <a:ext cx="2832278" cy="79401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876725" y="1034312"/>
            <a:ext cx="61786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Adjusted Yelp Review for </a:t>
            </a:r>
            <a:r>
              <a:rPr lang="en-US" sz="3200" b="1" dirty="0" smtClean="0"/>
              <a:t>Hong Kong Clay Pot Restaurant</a:t>
            </a:r>
            <a:endParaRPr lang="en-US" sz="3200" b="1" dirty="0"/>
          </a:p>
          <a:p>
            <a:endParaRPr lang="en-US" sz="3200" dirty="0"/>
          </a:p>
          <a:p>
            <a:pPr algn="ctr"/>
            <a:r>
              <a:rPr lang="en-US" sz="3200" dirty="0" smtClean="0"/>
              <a:t>Review Counts: 565</a:t>
            </a:r>
          </a:p>
          <a:p>
            <a:pPr algn="ctr"/>
            <a:endParaRPr lang="en-US" sz="3200" dirty="0"/>
          </a:p>
          <a:p>
            <a:pPr algn="ctr"/>
            <a:r>
              <a:rPr lang="en-US" sz="3200" i="1" dirty="0" smtClean="0"/>
              <a:t>Original</a:t>
            </a:r>
            <a:r>
              <a:rPr lang="en-US" sz="3200" dirty="0" smtClean="0"/>
              <a:t> Yelp Star Rating: 3.5</a:t>
            </a:r>
          </a:p>
          <a:p>
            <a:pPr algn="ctr"/>
            <a:r>
              <a:rPr lang="en-US" sz="3200" i="1" dirty="0" smtClean="0"/>
              <a:t>Reweighted</a:t>
            </a:r>
            <a:r>
              <a:rPr lang="en-US" sz="3200" dirty="0" smtClean="0"/>
              <a:t> Yelp Star Rating: 3.9</a:t>
            </a:r>
          </a:p>
          <a:p>
            <a:pPr algn="ctr"/>
            <a:endParaRPr lang="en-US" sz="3200" dirty="0"/>
          </a:p>
          <a:p>
            <a:pPr algn="ctr"/>
            <a:r>
              <a:rPr lang="en-US" sz="3200" b="1" dirty="0" smtClean="0"/>
              <a:t>Ratio: </a:t>
            </a:r>
            <a:r>
              <a:rPr lang="en-US" sz="3200" b="1" u="sng" dirty="0" smtClean="0"/>
              <a:t>1.1 </a:t>
            </a:r>
          </a:p>
        </p:txBody>
      </p:sp>
      <p:sp>
        <p:nvSpPr>
          <p:cNvPr id="20" name="TextBox 19"/>
          <p:cNvSpPr txBox="1"/>
          <p:nvPr/>
        </p:nvSpPr>
        <p:spPr>
          <a:xfrm rot="19263115">
            <a:off x="-368347" y="2980076"/>
            <a:ext cx="67455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Stencil" charset="0"/>
                <a:ea typeface="Stencil" charset="0"/>
                <a:cs typeface="Stencil" charset="0"/>
              </a:rPr>
              <a:t>More</a:t>
            </a:r>
            <a:r>
              <a:rPr lang="en-US" sz="6000" dirty="0" smtClean="0">
                <a:latin typeface="Stencil" charset="0"/>
                <a:ea typeface="Stencil" charset="0"/>
                <a:cs typeface="Stencil" charset="0"/>
              </a:rPr>
              <a:t> </a:t>
            </a:r>
            <a:r>
              <a:rPr lang="en-US" sz="6000" dirty="0" smtClean="0">
                <a:latin typeface="Stencil" charset="0"/>
                <a:ea typeface="Stencil" charset="0"/>
                <a:cs typeface="Stencil" charset="0"/>
              </a:rPr>
              <a:t>Authentic</a:t>
            </a:r>
            <a:endParaRPr lang="en-US" sz="6000" dirty="0">
              <a:latin typeface="Stencil" charset="0"/>
              <a:ea typeface="Stencil" charset="0"/>
              <a:cs typeface="Stenci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22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4457</TotalTime>
  <Words>993</Words>
  <Application>Microsoft Macintosh PowerPoint</Application>
  <PresentationFormat>Widescreen</PresentationFormat>
  <Paragraphs>146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Calibri Light</vt:lpstr>
      <vt:lpstr>Nanum Gothic</vt:lpstr>
      <vt:lpstr>Stencil</vt:lpstr>
      <vt:lpstr>Verdana</vt:lpstr>
      <vt:lpstr>Yuppy SC</vt:lpstr>
      <vt:lpstr>Arial</vt:lpstr>
      <vt:lpstr>Office Theme</vt:lpstr>
      <vt:lpstr>PowerPoint Presentation</vt:lpstr>
      <vt:lpstr>PowerPoint Presentation</vt:lpstr>
      <vt:lpstr>Adjusted Yelp Rating for Authenticity</vt:lpstr>
      <vt:lpstr>Data Pipeline</vt:lpstr>
      <vt:lpstr>Modeling Yelp Social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Foodie Network  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471</cp:revision>
  <cp:lastPrinted>2016-01-20T19:41:46Z</cp:lastPrinted>
  <dcterms:created xsi:type="dcterms:W3CDTF">2016-01-17T01:45:55Z</dcterms:created>
  <dcterms:modified xsi:type="dcterms:W3CDTF">2016-01-21T10:11:34Z</dcterms:modified>
</cp:coreProperties>
</file>

<file path=docProps/thumbnail.jpeg>
</file>